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1"/>
  </p:notesMasterIdLst>
  <p:sldIdLst>
    <p:sldId id="256" r:id="rId2"/>
    <p:sldId id="266" r:id="rId3"/>
    <p:sldId id="267" r:id="rId4"/>
    <p:sldId id="269" r:id="rId5"/>
    <p:sldId id="270" r:id="rId6"/>
    <p:sldId id="271" r:id="rId7"/>
    <p:sldId id="272" r:id="rId8"/>
    <p:sldId id="274" r:id="rId9"/>
    <p:sldId id="275" r:id="rId1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3C6C"/>
    <a:srgbClr val="B9D4ED"/>
    <a:srgbClr val="FFFFFF"/>
    <a:srgbClr val="2F5597"/>
    <a:srgbClr val="F5B990"/>
    <a:srgbClr val="F5B88F"/>
    <a:srgbClr val="FFFCFB"/>
    <a:srgbClr val="ED5F1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75" autoAdjust="0"/>
    <p:restoredTop sz="65977" autoAdjust="0"/>
  </p:normalViewPr>
  <p:slideViewPr>
    <p:cSldViewPr snapToGrid="0">
      <p:cViewPr varScale="1">
        <p:scale>
          <a:sx n="116" d="100"/>
          <a:sy n="116" d="100"/>
        </p:scale>
        <p:origin x="13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23B1C3-D051-4295-8E51-4BE259D07AFC}" type="doc">
      <dgm:prSet loTypeId="urn:microsoft.com/office/officeart/2005/8/layout/cycle2" loCatId="cycle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pPr rtl="1"/>
          <a:endParaRPr lang="he-IL"/>
        </a:p>
      </dgm:t>
    </dgm:pt>
    <dgm:pt modelId="{B6EA26C0-2DFF-4DAB-A901-08C429B549E5}">
      <dgm:prSet phldrT="[טקסט]"/>
      <dgm:spPr>
        <a:effectLst>
          <a:glow rad="114300">
            <a:srgbClr val="F693A6">
              <a:alpha val="60000"/>
            </a:srgbClr>
          </a:glow>
        </a:effectLst>
      </dgm:spPr>
      <dgm:t>
        <a:bodyPr/>
        <a:lstStyle/>
        <a:p>
          <a:pPr rtl="1">
            <a:lnSpc>
              <a:spcPts val="2100"/>
            </a:lnSpc>
            <a:spcAft>
              <a:spcPts val="0"/>
            </a:spcAft>
          </a:pPr>
          <a:r>
            <a:rPr lang="he-IL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5400000" algn="t" rotWithShape="0">
                  <a:srgbClr val="175194">
                    <a:alpha val="40000"/>
                  </a:srgbClr>
                </a:outerShdw>
              </a:effectLst>
              <a:latin typeface="Guttman Frank" panose="02010401010101010101" pitchFamily="2" charset="-79"/>
              <a:cs typeface="+mn-cs"/>
            </a:rPr>
            <a:t>ידע זואולוגי:</a:t>
          </a:r>
        </a:p>
        <a:p>
          <a:pPr rtl="1">
            <a:lnSpc>
              <a:spcPts val="2100"/>
            </a:lnSpc>
            <a:spcAft>
              <a:spcPts val="0"/>
            </a:spcAft>
          </a:pPr>
          <a:r>
            <a:rPr lang="he-IL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5400000" algn="t" rotWithShape="0">
                  <a:srgbClr val="175194">
                    <a:alpha val="40000"/>
                  </a:srgbClr>
                </a:outerShdw>
              </a:effectLst>
              <a:latin typeface="Guttman Frank" panose="02010401010101010101" pitchFamily="2" charset="-79"/>
              <a:cs typeface="+mn-cs"/>
            </a:rPr>
            <a:t>תכונות ואורח חיים</a:t>
          </a:r>
          <a:endParaRPr lang="he-IL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5400000" algn="t" rotWithShape="0">
                <a:srgbClr val="175194">
                  <a:alpha val="40000"/>
                </a:srgbClr>
              </a:outerShdw>
            </a:effectLst>
            <a:latin typeface="Guttman Frank" panose="02010401010101010101" pitchFamily="2" charset="-79"/>
            <a:cs typeface="+mn-cs"/>
          </a:endParaRPr>
        </a:p>
      </dgm:t>
    </dgm:pt>
    <dgm:pt modelId="{FD791F0A-0092-4915-9379-F02BDE562A21}" type="parTrans" cxnId="{5EB27544-CEDC-4E17-808E-B0A6D8564962}">
      <dgm:prSet/>
      <dgm:spPr/>
      <dgm:t>
        <a:bodyPr/>
        <a:lstStyle/>
        <a:p>
          <a:pPr rtl="1"/>
          <a:endParaRPr lang="he-IL"/>
        </a:p>
      </dgm:t>
    </dgm:pt>
    <dgm:pt modelId="{DC4C4189-9F33-405E-809B-F25CF5568C3D}" type="sibTrans" cxnId="{5EB27544-CEDC-4E17-808E-B0A6D8564962}">
      <dgm:prSet/>
      <dgm:spPr>
        <a:solidFill>
          <a:srgbClr val="F693A6"/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endParaRPr lang="he-IL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3704A19C-C90A-4A5C-942B-0E3BC02D7E24}">
      <dgm:prSet phldrT="[טקסט]"/>
      <dgm:spPr>
        <a:effectLst>
          <a:glow rad="114300">
            <a:srgbClr val="F693A6">
              <a:alpha val="60000"/>
            </a:srgbClr>
          </a:glow>
        </a:effectLst>
      </dgm:spPr>
      <dgm:t>
        <a:bodyPr/>
        <a:lstStyle/>
        <a:p>
          <a:pPr rtl="1">
            <a:lnSpc>
              <a:spcPts val="2100"/>
            </a:lnSpc>
          </a:pPr>
          <a:r>
            <a:rPr lang="he-IL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+mj-lt"/>
              <a:cs typeface="+mn-cs"/>
            </a:rPr>
            <a:t>הנעה רגשית למעורבות מעשית</a:t>
          </a:r>
          <a:endParaRPr lang="he-IL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+mj-lt"/>
            <a:cs typeface="+mn-cs"/>
          </a:endParaRPr>
        </a:p>
      </dgm:t>
    </dgm:pt>
    <dgm:pt modelId="{5C948C47-D148-49C0-AD71-B5F86E045A64}" type="parTrans" cxnId="{D03C4BC7-7866-4CEC-9B40-3661FA0B9D23}">
      <dgm:prSet/>
      <dgm:spPr/>
      <dgm:t>
        <a:bodyPr/>
        <a:lstStyle/>
        <a:p>
          <a:pPr rtl="1"/>
          <a:endParaRPr lang="he-IL"/>
        </a:p>
      </dgm:t>
    </dgm:pt>
    <dgm:pt modelId="{74FDBF8E-19A3-4F9F-9481-DB24C833667F}" type="sibTrans" cxnId="{D03C4BC7-7866-4CEC-9B40-3661FA0B9D23}">
      <dgm:prSet/>
      <dgm:spPr>
        <a:solidFill>
          <a:srgbClr val="F693A6"/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endParaRPr lang="he-IL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CEBBBA4B-2758-431C-B329-779A6EFE660F}">
      <dgm:prSet/>
      <dgm:spPr>
        <a:effectLst>
          <a:glow rad="114300">
            <a:srgbClr val="F693A6">
              <a:alpha val="60000"/>
            </a:srgbClr>
          </a:glow>
        </a:effectLst>
      </dgm:spPr>
      <dgm:t>
        <a:bodyPr/>
        <a:lstStyle/>
        <a:p>
          <a:pPr rtl="1">
            <a:lnSpc>
              <a:spcPts val="2100"/>
            </a:lnSpc>
            <a:spcAft>
              <a:spcPts val="0"/>
            </a:spcAft>
          </a:pPr>
          <a:r>
            <a:rPr lang="he-IL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+mn-cs"/>
            </a:rPr>
            <a:t>הבנה מערכתית:</a:t>
          </a:r>
        </a:p>
        <a:p>
          <a:pPr rtl="1">
            <a:lnSpc>
              <a:spcPts val="2100"/>
            </a:lnSpc>
            <a:spcAft>
              <a:spcPts val="0"/>
            </a:spcAft>
          </a:pPr>
          <a:r>
            <a:rPr lang="he-IL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+mn-cs"/>
            </a:rPr>
            <a:t>מה פוגע בהן?</a:t>
          </a:r>
          <a:endParaRPr lang="he-IL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Guttman Frank" panose="02010401010101010101" pitchFamily="2" charset="-79"/>
            <a:cs typeface="+mn-cs"/>
          </a:endParaRPr>
        </a:p>
      </dgm:t>
    </dgm:pt>
    <dgm:pt modelId="{E0D75F74-91D5-47A1-ADDB-ACC9CE8AD067}" type="parTrans" cxnId="{D509EF1D-E961-43BF-BFE8-2E4B607921FD}">
      <dgm:prSet/>
      <dgm:spPr/>
      <dgm:t>
        <a:bodyPr/>
        <a:lstStyle/>
        <a:p>
          <a:pPr rtl="1"/>
          <a:endParaRPr lang="he-IL"/>
        </a:p>
      </dgm:t>
    </dgm:pt>
    <dgm:pt modelId="{75AAF61C-6BFD-421E-B5FE-02AA052C6605}" type="sibTrans" cxnId="{D509EF1D-E961-43BF-BFE8-2E4B607921FD}">
      <dgm:prSet/>
      <dgm:spPr>
        <a:solidFill>
          <a:srgbClr val="F693A6"/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endParaRPr lang="he-IL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0FE3978-AA1C-4156-AEF5-D8F993DA0D19}">
      <dgm:prSet/>
      <dgm:spPr>
        <a:effectLst>
          <a:glow rad="114300">
            <a:srgbClr val="F693A6">
              <a:alpha val="60000"/>
            </a:srgbClr>
          </a:glow>
        </a:effectLst>
      </dgm:spPr>
      <dgm:t>
        <a:bodyPr/>
        <a:lstStyle/>
        <a:p>
          <a:pPr rtl="1">
            <a:lnSpc>
              <a:spcPts val="2100"/>
            </a:lnSpc>
          </a:pPr>
          <a:r>
            <a:rPr lang="he-IL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5400000" algn="t" rotWithShape="0">
                  <a:srgbClr val="175194">
                    <a:alpha val="40000"/>
                  </a:srgbClr>
                </a:outerShdw>
              </a:effectLst>
              <a:latin typeface="Guttman Frank" panose="02010401010101010101" pitchFamily="2" charset="-79"/>
              <a:cs typeface="+mn-cs"/>
            </a:rPr>
            <a:t>הבנה יישומית: מה עליי לעשות?</a:t>
          </a:r>
          <a:endParaRPr lang="he-IL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5400000" algn="t" rotWithShape="0">
                <a:srgbClr val="175194">
                  <a:alpha val="40000"/>
                </a:srgbClr>
              </a:outerShdw>
            </a:effectLst>
            <a:latin typeface="Guttman Frank" panose="02010401010101010101" pitchFamily="2" charset="-79"/>
            <a:cs typeface="+mn-cs"/>
          </a:endParaRPr>
        </a:p>
      </dgm:t>
    </dgm:pt>
    <dgm:pt modelId="{F7AE2FAB-B48C-431E-8B14-4FF669CF1B1C}" type="parTrans" cxnId="{8F731B9D-F76C-42D4-A0F5-124A84DACEE2}">
      <dgm:prSet/>
      <dgm:spPr/>
      <dgm:t>
        <a:bodyPr/>
        <a:lstStyle/>
        <a:p>
          <a:pPr rtl="1"/>
          <a:endParaRPr lang="he-IL"/>
        </a:p>
      </dgm:t>
    </dgm:pt>
    <dgm:pt modelId="{7B902CEB-7C61-4836-B1CE-E47C99E42BC6}" type="sibTrans" cxnId="{8F731B9D-F76C-42D4-A0F5-124A84DACEE2}">
      <dgm:prSet/>
      <dgm:spPr>
        <a:solidFill>
          <a:srgbClr val="F693A6"/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endParaRPr lang="he-IL">
            <a:solidFill>
              <a:schemeClr val="accent2">
                <a:lumMod val="40000"/>
                <a:lumOff val="60000"/>
              </a:schemeClr>
            </a:solidFill>
          </a:endParaRPr>
        </a:p>
      </dgm:t>
    </dgm:pt>
    <dgm:pt modelId="{CD9E3A07-3474-476B-84A0-3CE2FF2CCFE4}" type="pres">
      <dgm:prSet presAssocID="{5423B1C3-D051-4295-8E51-4BE259D07AF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4700662D-FF6F-4710-8413-802FEA4B455E}" type="pres">
      <dgm:prSet presAssocID="{B6EA26C0-2DFF-4DAB-A901-08C429B549E5}" presName="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he-IL"/>
        </a:p>
      </dgm:t>
    </dgm:pt>
    <dgm:pt modelId="{61DFBFE1-346C-43AC-BD6F-E0A90D4EFD98}" type="pres">
      <dgm:prSet presAssocID="{DC4C4189-9F33-405E-809B-F25CF5568C3D}" presName="sibTrans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B6AAC0A9-4324-430E-BECA-0A01F4CD2A98}" type="pres">
      <dgm:prSet presAssocID="{DC4C4189-9F33-405E-809B-F25CF5568C3D}" presName="connectorText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DADE6F7A-A278-4B56-8F41-E49391FFE207}" type="pres">
      <dgm:prSet presAssocID="{CEBBBA4B-2758-431C-B329-779A6EFE660F}" presName="node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he-IL"/>
        </a:p>
      </dgm:t>
    </dgm:pt>
    <dgm:pt modelId="{C79ED4F8-2806-47C2-BC9D-B61F21A5DAC2}" type="pres">
      <dgm:prSet presAssocID="{75AAF61C-6BFD-421E-B5FE-02AA052C6605}" presName="sibTrans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56B70D7B-D439-4E8A-B2C8-1AD80EECA4B1}" type="pres">
      <dgm:prSet presAssocID="{75AAF61C-6BFD-421E-B5FE-02AA052C6605}" presName="connectorText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F2E2A992-C58F-4029-A839-4DE29676EA3D}" type="pres">
      <dgm:prSet presAssocID="{A0FE3978-AA1C-4156-AEF5-D8F993DA0D19}" presName="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he-IL"/>
        </a:p>
      </dgm:t>
    </dgm:pt>
    <dgm:pt modelId="{EA0E22BF-A0BA-4289-9865-372DAC845504}" type="pres">
      <dgm:prSet presAssocID="{7B902CEB-7C61-4836-B1CE-E47C99E42BC6}" presName="sibTrans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4CE1DE0F-8BDF-4017-B9FD-1602A5F6B6F4}" type="pres">
      <dgm:prSet presAssocID="{7B902CEB-7C61-4836-B1CE-E47C99E42BC6}" presName="connectorText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57D6E8BB-B436-42A6-B52D-7E306EFC6976}" type="pres">
      <dgm:prSet presAssocID="{3704A19C-C90A-4A5C-942B-0E3BC02D7E24}" presName="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he-IL"/>
        </a:p>
      </dgm:t>
    </dgm:pt>
    <dgm:pt modelId="{20F3EF76-3C90-45A9-AAC3-4C59180E8C24}" type="pres">
      <dgm:prSet presAssocID="{74FDBF8E-19A3-4F9F-9481-DB24C833667F}" presName="sibTrans" presStyleLbl="sibTrans2D1" presStyleIdx="3" presStyleCnt="4"/>
      <dgm:spPr/>
      <dgm:t>
        <a:bodyPr/>
        <a:lstStyle/>
        <a:p>
          <a:pPr rtl="1"/>
          <a:endParaRPr lang="he-IL"/>
        </a:p>
      </dgm:t>
    </dgm:pt>
    <dgm:pt modelId="{F4D918BB-7C9A-4DFE-BF28-8B9DDC44F81E}" type="pres">
      <dgm:prSet presAssocID="{74FDBF8E-19A3-4F9F-9481-DB24C833667F}" presName="connectorText" presStyleLbl="sibTrans2D1" presStyleIdx="3" presStyleCnt="4"/>
      <dgm:spPr/>
      <dgm:t>
        <a:bodyPr/>
        <a:lstStyle/>
        <a:p>
          <a:pPr rtl="1"/>
          <a:endParaRPr lang="he-IL"/>
        </a:p>
      </dgm:t>
    </dgm:pt>
  </dgm:ptLst>
  <dgm:cxnLst>
    <dgm:cxn modelId="{BA6FCF52-E246-4CEF-94F0-24450F391996}" type="presOf" srcId="{75AAF61C-6BFD-421E-B5FE-02AA052C6605}" destId="{C79ED4F8-2806-47C2-BC9D-B61F21A5DAC2}" srcOrd="0" destOrd="0" presId="urn:microsoft.com/office/officeart/2005/8/layout/cycle2"/>
    <dgm:cxn modelId="{D03C4BC7-7866-4CEC-9B40-3661FA0B9D23}" srcId="{5423B1C3-D051-4295-8E51-4BE259D07AFC}" destId="{3704A19C-C90A-4A5C-942B-0E3BC02D7E24}" srcOrd="3" destOrd="0" parTransId="{5C948C47-D148-49C0-AD71-B5F86E045A64}" sibTransId="{74FDBF8E-19A3-4F9F-9481-DB24C833667F}"/>
    <dgm:cxn modelId="{17442016-C13B-4E52-AB20-5E8B0E200618}" type="presOf" srcId="{CEBBBA4B-2758-431C-B329-779A6EFE660F}" destId="{DADE6F7A-A278-4B56-8F41-E49391FFE207}" srcOrd="0" destOrd="0" presId="urn:microsoft.com/office/officeart/2005/8/layout/cycle2"/>
    <dgm:cxn modelId="{58F2B8ED-B684-4539-97DF-220728897D6D}" type="presOf" srcId="{A0FE3978-AA1C-4156-AEF5-D8F993DA0D19}" destId="{F2E2A992-C58F-4029-A839-4DE29676EA3D}" srcOrd="0" destOrd="0" presId="urn:microsoft.com/office/officeart/2005/8/layout/cycle2"/>
    <dgm:cxn modelId="{5EB27544-CEDC-4E17-808E-B0A6D8564962}" srcId="{5423B1C3-D051-4295-8E51-4BE259D07AFC}" destId="{B6EA26C0-2DFF-4DAB-A901-08C429B549E5}" srcOrd="0" destOrd="0" parTransId="{FD791F0A-0092-4915-9379-F02BDE562A21}" sibTransId="{DC4C4189-9F33-405E-809B-F25CF5568C3D}"/>
    <dgm:cxn modelId="{ABA107BD-32A5-435D-8199-414200F8BF57}" type="presOf" srcId="{DC4C4189-9F33-405E-809B-F25CF5568C3D}" destId="{61DFBFE1-346C-43AC-BD6F-E0A90D4EFD98}" srcOrd="0" destOrd="0" presId="urn:microsoft.com/office/officeart/2005/8/layout/cycle2"/>
    <dgm:cxn modelId="{DD13AFF7-1B60-45E4-964E-B6EBCFBBA801}" type="presOf" srcId="{74FDBF8E-19A3-4F9F-9481-DB24C833667F}" destId="{20F3EF76-3C90-45A9-AAC3-4C59180E8C24}" srcOrd="0" destOrd="0" presId="urn:microsoft.com/office/officeart/2005/8/layout/cycle2"/>
    <dgm:cxn modelId="{8F731B9D-F76C-42D4-A0F5-124A84DACEE2}" srcId="{5423B1C3-D051-4295-8E51-4BE259D07AFC}" destId="{A0FE3978-AA1C-4156-AEF5-D8F993DA0D19}" srcOrd="2" destOrd="0" parTransId="{F7AE2FAB-B48C-431E-8B14-4FF669CF1B1C}" sibTransId="{7B902CEB-7C61-4836-B1CE-E47C99E42BC6}"/>
    <dgm:cxn modelId="{42671101-FC65-4B30-B8A5-724716BD842F}" type="presOf" srcId="{75AAF61C-6BFD-421E-B5FE-02AA052C6605}" destId="{56B70D7B-D439-4E8A-B2C8-1AD80EECA4B1}" srcOrd="1" destOrd="0" presId="urn:microsoft.com/office/officeart/2005/8/layout/cycle2"/>
    <dgm:cxn modelId="{91CC8A80-47EF-4199-B2DD-1DF7FA0D4819}" type="presOf" srcId="{7B902CEB-7C61-4836-B1CE-E47C99E42BC6}" destId="{EA0E22BF-A0BA-4289-9865-372DAC845504}" srcOrd="0" destOrd="0" presId="urn:microsoft.com/office/officeart/2005/8/layout/cycle2"/>
    <dgm:cxn modelId="{28B1EA69-45DE-4358-AC62-256D22873CEC}" type="presOf" srcId="{7B902CEB-7C61-4836-B1CE-E47C99E42BC6}" destId="{4CE1DE0F-8BDF-4017-B9FD-1602A5F6B6F4}" srcOrd="1" destOrd="0" presId="urn:microsoft.com/office/officeart/2005/8/layout/cycle2"/>
    <dgm:cxn modelId="{FDDC9A12-E624-456A-B74C-FD73418FE1D6}" type="presOf" srcId="{DC4C4189-9F33-405E-809B-F25CF5568C3D}" destId="{B6AAC0A9-4324-430E-BECA-0A01F4CD2A98}" srcOrd="1" destOrd="0" presId="urn:microsoft.com/office/officeart/2005/8/layout/cycle2"/>
    <dgm:cxn modelId="{32479F4B-671C-4524-BEB0-3EDD0AEA6276}" type="presOf" srcId="{B6EA26C0-2DFF-4DAB-A901-08C429B549E5}" destId="{4700662D-FF6F-4710-8413-802FEA4B455E}" srcOrd="0" destOrd="0" presId="urn:microsoft.com/office/officeart/2005/8/layout/cycle2"/>
    <dgm:cxn modelId="{D509EF1D-E961-43BF-BFE8-2E4B607921FD}" srcId="{5423B1C3-D051-4295-8E51-4BE259D07AFC}" destId="{CEBBBA4B-2758-431C-B329-779A6EFE660F}" srcOrd="1" destOrd="0" parTransId="{E0D75F74-91D5-47A1-ADDB-ACC9CE8AD067}" sibTransId="{75AAF61C-6BFD-421E-B5FE-02AA052C6605}"/>
    <dgm:cxn modelId="{50345A56-E119-472A-9765-584119ED96A9}" type="presOf" srcId="{3704A19C-C90A-4A5C-942B-0E3BC02D7E24}" destId="{57D6E8BB-B436-42A6-B52D-7E306EFC6976}" srcOrd="0" destOrd="0" presId="urn:microsoft.com/office/officeart/2005/8/layout/cycle2"/>
    <dgm:cxn modelId="{D83ADFD6-7243-4EFE-A2A6-027EC1EFF7CB}" type="presOf" srcId="{5423B1C3-D051-4295-8E51-4BE259D07AFC}" destId="{CD9E3A07-3474-476B-84A0-3CE2FF2CCFE4}" srcOrd="0" destOrd="0" presId="urn:microsoft.com/office/officeart/2005/8/layout/cycle2"/>
    <dgm:cxn modelId="{0BB7FB48-B4C8-4659-AD45-CBA05920B7E7}" type="presOf" srcId="{74FDBF8E-19A3-4F9F-9481-DB24C833667F}" destId="{F4D918BB-7C9A-4DFE-BF28-8B9DDC44F81E}" srcOrd="1" destOrd="0" presId="urn:microsoft.com/office/officeart/2005/8/layout/cycle2"/>
    <dgm:cxn modelId="{08383B35-F590-45EC-904C-B17BF90B0ABA}" type="presParOf" srcId="{CD9E3A07-3474-476B-84A0-3CE2FF2CCFE4}" destId="{4700662D-FF6F-4710-8413-802FEA4B455E}" srcOrd="0" destOrd="0" presId="urn:microsoft.com/office/officeart/2005/8/layout/cycle2"/>
    <dgm:cxn modelId="{D8185017-F26F-4425-901A-1E8BCAEB6B98}" type="presParOf" srcId="{CD9E3A07-3474-476B-84A0-3CE2FF2CCFE4}" destId="{61DFBFE1-346C-43AC-BD6F-E0A90D4EFD98}" srcOrd="1" destOrd="0" presId="urn:microsoft.com/office/officeart/2005/8/layout/cycle2"/>
    <dgm:cxn modelId="{8DDA1598-755B-4E73-8247-20CEDF5D2922}" type="presParOf" srcId="{61DFBFE1-346C-43AC-BD6F-E0A90D4EFD98}" destId="{B6AAC0A9-4324-430E-BECA-0A01F4CD2A98}" srcOrd="0" destOrd="0" presId="urn:microsoft.com/office/officeart/2005/8/layout/cycle2"/>
    <dgm:cxn modelId="{77FF3A2C-6DB0-47BA-A980-CCEA6CA7056C}" type="presParOf" srcId="{CD9E3A07-3474-476B-84A0-3CE2FF2CCFE4}" destId="{DADE6F7A-A278-4B56-8F41-E49391FFE207}" srcOrd="2" destOrd="0" presId="urn:microsoft.com/office/officeart/2005/8/layout/cycle2"/>
    <dgm:cxn modelId="{6BDAAA2C-B273-4384-AE57-3E29F6FB7BB6}" type="presParOf" srcId="{CD9E3A07-3474-476B-84A0-3CE2FF2CCFE4}" destId="{C79ED4F8-2806-47C2-BC9D-B61F21A5DAC2}" srcOrd="3" destOrd="0" presId="urn:microsoft.com/office/officeart/2005/8/layout/cycle2"/>
    <dgm:cxn modelId="{78A39F98-048C-4C67-BC86-21FBCD363E67}" type="presParOf" srcId="{C79ED4F8-2806-47C2-BC9D-B61F21A5DAC2}" destId="{56B70D7B-D439-4E8A-B2C8-1AD80EECA4B1}" srcOrd="0" destOrd="0" presId="urn:microsoft.com/office/officeart/2005/8/layout/cycle2"/>
    <dgm:cxn modelId="{75F0CC6C-2EA6-40B6-98C1-DB0387D02787}" type="presParOf" srcId="{CD9E3A07-3474-476B-84A0-3CE2FF2CCFE4}" destId="{F2E2A992-C58F-4029-A839-4DE29676EA3D}" srcOrd="4" destOrd="0" presId="urn:microsoft.com/office/officeart/2005/8/layout/cycle2"/>
    <dgm:cxn modelId="{704A4131-76E0-468E-8D43-C62C5F897482}" type="presParOf" srcId="{CD9E3A07-3474-476B-84A0-3CE2FF2CCFE4}" destId="{EA0E22BF-A0BA-4289-9865-372DAC845504}" srcOrd="5" destOrd="0" presId="urn:microsoft.com/office/officeart/2005/8/layout/cycle2"/>
    <dgm:cxn modelId="{2E6DDEDC-1A19-4417-B269-21DF4E1DBFD9}" type="presParOf" srcId="{EA0E22BF-A0BA-4289-9865-372DAC845504}" destId="{4CE1DE0F-8BDF-4017-B9FD-1602A5F6B6F4}" srcOrd="0" destOrd="0" presId="urn:microsoft.com/office/officeart/2005/8/layout/cycle2"/>
    <dgm:cxn modelId="{BB22967E-55DF-4BA0-9A4B-59CF4109097C}" type="presParOf" srcId="{CD9E3A07-3474-476B-84A0-3CE2FF2CCFE4}" destId="{57D6E8BB-B436-42A6-B52D-7E306EFC6976}" srcOrd="6" destOrd="0" presId="urn:microsoft.com/office/officeart/2005/8/layout/cycle2"/>
    <dgm:cxn modelId="{E2196CA3-F1C8-4528-BD95-ADDAD0B591DC}" type="presParOf" srcId="{CD9E3A07-3474-476B-84A0-3CE2FF2CCFE4}" destId="{20F3EF76-3C90-45A9-AAC3-4C59180E8C24}" srcOrd="7" destOrd="0" presId="urn:microsoft.com/office/officeart/2005/8/layout/cycle2"/>
    <dgm:cxn modelId="{68FD6D8D-6BBE-4E2D-BC3B-FABE95AD8384}" type="presParOf" srcId="{20F3EF76-3C90-45A9-AAC3-4C59180E8C24}" destId="{F4D918BB-7C9A-4DFE-BF28-8B9DDC44F81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0662D-FF6F-4710-8413-802FEA4B455E}">
      <dsp:nvSpPr>
        <dsp:cNvPr id="0" name=""/>
        <dsp:cNvSpPr/>
      </dsp:nvSpPr>
      <dsp:spPr>
        <a:xfrm>
          <a:off x="1622192" y="581"/>
          <a:ext cx="1448059" cy="144805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114300">
            <a:srgbClr val="F693A6">
              <a:alpha val="60000"/>
            </a:srgb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1">
            <a:lnSpc>
              <a:spcPts val="2100"/>
            </a:lnSpc>
            <a:spcBef>
              <a:spcPct val="0"/>
            </a:spcBef>
            <a:spcAft>
              <a:spcPts val="0"/>
            </a:spcAft>
          </a:pPr>
          <a:r>
            <a:rPr lang="he-IL" sz="2300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5400000" algn="t" rotWithShape="0">
                  <a:srgbClr val="175194">
                    <a:alpha val="40000"/>
                  </a:srgbClr>
                </a:outerShdw>
              </a:effectLst>
              <a:latin typeface="Guttman Frank" panose="02010401010101010101" pitchFamily="2" charset="-79"/>
              <a:cs typeface="+mn-cs"/>
            </a:rPr>
            <a:t>ידע זואולוגי:</a:t>
          </a:r>
        </a:p>
        <a:p>
          <a:pPr lvl="0" algn="ctr" defTabSz="1022350" rtl="1">
            <a:lnSpc>
              <a:spcPts val="2100"/>
            </a:lnSpc>
            <a:spcBef>
              <a:spcPct val="0"/>
            </a:spcBef>
            <a:spcAft>
              <a:spcPts val="0"/>
            </a:spcAft>
          </a:pPr>
          <a:r>
            <a:rPr lang="he-IL" sz="2300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5400000" algn="t" rotWithShape="0">
                  <a:srgbClr val="175194">
                    <a:alpha val="40000"/>
                  </a:srgbClr>
                </a:outerShdw>
              </a:effectLst>
              <a:latin typeface="Guttman Frank" panose="02010401010101010101" pitchFamily="2" charset="-79"/>
              <a:cs typeface="+mn-cs"/>
            </a:rPr>
            <a:t>תכונות ואורח חיים</a:t>
          </a:r>
          <a:endParaRPr lang="he-IL" sz="2300" kern="12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5400000" algn="t" rotWithShape="0">
                <a:srgbClr val="175194">
                  <a:alpha val="40000"/>
                </a:srgbClr>
              </a:outerShdw>
            </a:effectLst>
            <a:latin typeface="Guttman Frank" panose="02010401010101010101" pitchFamily="2" charset="-79"/>
            <a:cs typeface="+mn-cs"/>
          </a:endParaRPr>
        </a:p>
      </dsp:txBody>
      <dsp:txXfrm>
        <a:off x="1692880" y="71269"/>
        <a:ext cx="1306683" cy="1306683"/>
      </dsp:txXfrm>
    </dsp:sp>
    <dsp:sp modelId="{61DFBFE1-346C-43AC-BD6F-E0A90D4EFD98}">
      <dsp:nvSpPr>
        <dsp:cNvPr id="0" name=""/>
        <dsp:cNvSpPr/>
      </dsp:nvSpPr>
      <dsp:spPr>
        <a:xfrm rot="2700000">
          <a:off x="2914817" y="1241368"/>
          <a:ext cx="385045" cy="488719"/>
        </a:xfrm>
        <a:prstGeom prst="rightArrow">
          <a:avLst>
            <a:gd name="adj1" fmla="val 60000"/>
            <a:gd name="adj2" fmla="val 50000"/>
          </a:avLst>
        </a:prstGeom>
        <a:solidFill>
          <a:srgbClr val="F693A6"/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800" kern="120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2931733" y="1298272"/>
        <a:ext cx="269532" cy="293231"/>
      </dsp:txXfrm>
    </dsp:sp>
    <dsp:sp modelId="{DADE6F7A-A278-4B56-8F41-E49391FFE207}">
      <dsp:nvSpPr>
        <dsp:cNvPr id="0" name=""/>
        <dsp:cNvSpPr/>
      </dsp:nvSpPr>
      <dsp:spPr>
        <a:xfrm>
          <a:off x="3159839" y="1538227"/>
          <a:ext cx="1448059" cy="144805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114300">
            <a:srgbClr val="F693A6">
              <a:alpha val="60000"/>
            </a:srgb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1">
            <a:lnSpc>
              <a:spcPts val="2100"/>
            </a:lnSpc>
            <a:spcBef>
              <a:spcPct val="0"/>
            </a:spcBef>
            <a:spcAft>
              <a:spcPts val="0"/>
            </a:spcAft>
          </a:pPr>
          <a:r>
            <a:rPr lang="he-IL" sz="2300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+mn-cs"/>
            </a:rPr>
            <a:t>הבנה מערכתית:</a:t>
          </a:r>
        </a:p>
        <a:p>
          <a:pPr lvl="0" algn="ctr" defTabSz="1022350" rtl="1">
            <a:lnSpc>
              <a:spcPts val="2100"/>
            </a:lnSpc>
            <a:spcBef>
              <a:spcPct val="0"/>
            </a:spcBef>
            <a:spcAft>
              <a:spcPts val="0"/>
            </a:spcAft>
          </a:pPr>
          <a:r>
            <a:rPr lang="he-IL" sz="2300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+mn-cs"/>
            </a:rPr>
            <a:t>מה פוגע בהן?</a:t>
          </a:r>
          <a:endParaRPr lang="he-IL" sz="2300" kern="12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Guttman Frank" panose="02010401010101010101" pitchFamily="2" charset="-79"/>
            <a:cs typeface="+mn-cs"/>
          </a:endParaRPr>
        </a:p>
      </dsp:txBody>
      <dsp:txXfrm>
        <a:off x="3230527" y="1608915"/>
        <a:ext cx="1306683" cy="1306683"/>
      </dsp:txXfrm>
    </dsp:sp>
    <dsp:sp modelId="{C79ED4F8-2806-47C2-BC9D-B61F21A5DAC2}">
      <dsp:nvSpPr>
        <dsp:cNvPr id="0" name=""/>
        <dsp:cNvSpPr/>
      </dsp:nvSpPr>
      <dsp:spPr>
        <a:xfrm rot="8100000">
          <a:off x="2930228" y="2779015"/>
          <a:ext cx="385045" cy="488719"/>
        </a:xfrm>
        <a:prstGeom prst="rightArrow">
          <a:avLst>
            <a:gd name="adj1" fmla="val 60000"/>
            <a:gd name="adj2" fmla="val 50000"/>
          </a:avLst>
        </a:prstGeom>
        <a:solidFill>
          <a:srgbClr val="F693A6"/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800" kern="120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 rot="10800000">
        <a:off x="3028825" y="2835919"/>
        <a:ext cx="269532" cy="293231"/>
      </dsp:txXfrm>
    </dsp:sp>
    <dsp:sp modelId="{F2E2A992-C58F-4029-A839-4DE29676EA3D}">
      <dsp:nvSpPr>
        <dsp:cNvPr id="0" name=""/>
        <dsp:cNvSpPr/>
      </dsp:nvSpPr>
      <dsp:spPr>
        <a:xfrm>
          <a:off x="1622192" y="3075874"/>
          <a:ext cx="1448059" cy="144805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114300">
            <a:srgbClr val="F693A6">
              <a:alpha val="60000"/>
            </a:srgb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1">
            <a:lnSpc>
              <a:spcPts val="2100"/>
            </a:lnSpc>
            <a:spcBef>
              <a:spcPct val="0"/>
            </a:spcBef>
            <a:spcAft>
              <a:spcPct val="35000"/>
            </a:spcAft>
          </a:pPr>
          <a:r>
            <a:rPr lang="he-IL" sz="2300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5400000" algn="t" rotWithShape="0">
                  <a:srgbClr val="175194">
                    <a:alpha val="40000"/>
                  </a:srgbClr>
                </a:outerShdw>
              </a:effectLst>
              <a:latin typeface="Guttman Frank" panose="02010401010101010101" pitchFamily="2" charset="-79"/>
              <a:cs typeface="+mn-cs"/>
            </a:rPr>
            <a:t>הבנה יישומית: מה עליי לעשות?</a:t>
          </a:r>
          <a:endParaRPr lang="he-IL" sz="2300" kern="12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5400000" algn="t" rotWithShape="0">
                <a:srgbClr val="175194">
                  <a:alpha val="40000"/>
                </a:srgbClr>
              </a:outerShdw>
            </a:effectLst>
            <a:latin typeface="Guttman Frank" panose="02010401010101010101" pitchFamily="2" charset="-79"/>
            <a:cs typeface="+mn-cs"/>
          </a:endParaRPr>
        </a:p>
      </dsp:txBody>
      <dsp:txXfrm>
        <a:off x="1692880" y="3146562"/>
        <a:ext cx="1306683" cy="1306683"/>
      </dsp:txXfrm>
    </dsp:sp>
    <dsp:sp modelId="{EA0E22BF-A0BA-4289-9865-372DAC845504}">
      <dsp:nvSpPr>
        <dsp:cNvPr id="0" name=""/>
        <dsp:cNvSpPr/>
      </dsp:nvSpPr>
      <dsp:spPr>
        <a:xfrm rot="13500000">
          <a:off x="1392582" y="2794426"/>
          <a:ext cx="385045" cy="488719"/>
        </a:xfrm>
        <a:prstGeom prst="rightArrow">
          <a:avLst>
            <a:gd name="adj1" fmla="val 60000"/>
            <a:gd name="adj2" fmla="val 50000"/>
          </a:avLst>
        </a:prstGeom>
        <a:solidFill>
          <a:srgbClr val="F693A6"/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800" kern="1200">
            <a:solidFill>
              <a:schemeClr val="accent2">
                <a:lumMod val="40000"/>
                <a:lumOff val="60000"/>
              </a:schemeClr>
            </a:solidFill>
          </a:endParaRPr>
        </a:p>
      </dsp:txBody>
      <dsp:txXfrm rot="10800000">
        <a:off x="1491179" y="2933010"/>
        <a:ext cx="269532" cy="293231"/>
      </dsp:txXfrm>
    </dsp:sp>
    <dsp:sp modelId="{57D6E8BB-B436-42A6-B52D-7E306EFC6976}">
      <dsp:nvSpPr>
        <dsp:cNvPr id="0" name=""/>
        <dsp:cNvSpPr/>
      </dsp:nvSpPr>
      <dsp:spPr>
        <a:xfrm>
          <a:off x="84546" y="1538227"/>
          <a:ext cx="1448059" cy="144805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114300">
            <a:srgbClr val="F693A6">
              <a:alpha val="60000"/>
            </a:srgb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1">
            <a:lnSpc>
              <a:spcPts val="2100"/>
            </a:lnSpc>
            <a:spcBef>
              <a:spcPct val="0"/>
            </a:spcBef>
            <a:spcAft>
              <a:spcPct val="35000"/>
            </a:spcAft>
          </a:pPr>
          <a:r>
            <a:rPr lang="he-IL" sz="2300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+mj-lt"/>
              <a:cs typeface="+mn-cs"/>
            </a:rPr>
            <a:t>הנעה רגשית למעורבות מעשית</a:t>
          </a:r>
          <a:endParaRPr lang="he-IL" sz="2300" kern="12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+mj-lt"/>
            <a:cs typeface="+mn-cs"/>
          </a:endParaRPr>
        </a:p>
      </dsp:txBody>
      <dsp:txXfrm>
        <a:off x="155234" y="1608915"/>
        <a:ext cx="1306683" cy="1306683"/>
      </dsp:txXfrm>
    </dsp:sp>
    <dsp:sp modelId="{20F3EF76-3C90-45A9-AAC3-4C59180E8C24}">
      <dsp:nvSpPr>
        <dsp:cNvPr id="0" name=""/>
        <dsp:cNvSpPr/>
      </dsp:nvSpPr>
      <dsp:spPr>
        <a:xfrm rot="18900000">
          <a:off x="1377170" y="1256779"/>
          <a:ext cx="385045" cy="488719"/>
        </a:xfrm>
        <a:prstGeom prst="rightArrow">
          <a:avLst>
            <a:gd name="adj1" fmla="val 60000"/>
            <a:gd name="adj2" fmla="val 50000"/>
          </a:avLst>
        </a:prstGeom>
        <a:solidFill>
          <a:srgbClr val="F693A6"/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800" kern="120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1394086" y="1395363"/>
        <a:ext cx="269532" cy="293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720E51E-EB12-480C-BAC6-5503D0F760BC}" type="datetimeFigureOut">
              <a:rPr lang="he-IL" smtClean="0"/>
              <a:t>ג'/ניסן/תשפ"ה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4D3DE94-F307-4B9D-9B60-CB318EAFE9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4510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תמונת רקע (שמים):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Freepik</a:t>
            </a:r>
            <a:r>
              <a:rPr lang="en-US" baseline="0" dirty="0" smtClean="0"/>
              <a:t> </a:t>
            </a:r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איור בעזרת: </a:t>
            </a:r>
            <a:r>
              <a:rPr lang="en-US" baseline="0" dirty="0" smtClean="0"/>
              <a:t> https://deepai.org/</a:t>
            </a:r>
            <a:endParaRPr lang="he-IL" baseline="0" dirty="0" smtClean="0"/>
          </a:p>
          <a:p>
            <a:endParaRPr lang="he-IL" baseline="0" dirty="0" smtClean="0"/>
          </a:p>
          <a:p>
            <a:r>
              <a:rPr lang="he-IL" dirty="0" smtClean="0"/>
              <a:t>צילום מיינה מעובד לפי </a:t>
            </a:r>
            <a:r>
              <a:rPr lang="en-US" dirty="0" smtClean="0"/>
              <a:t>Ron E Racine, Flickr https://www.flickr.com/photos/rracine1/13935645808/in/photostream/</a:t>
            </a:r>
            <a:endParaRPr lang="he-IL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3DE94-F307-4B9D-9B60-CB318EAFE982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985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כתבה נוחה להדגמת דף העבודה:</a:t>
            </a:r>
            <a:r>
              <a:rPr lang="en-US" dirty="0" smtClean="0"/>
              <a:t> https://sharonline.co.il/%D7%98%D7%91%D7%A2-%D7%A2%D7%99%D7%A8%D7%95%D7%A0%D7%99/%D7%AA%D7%A0%D7%99%D7%9D-%D7%94%D7%A8%D7%A6%D7%9C%D7%99%D7%94-%D7%A0%D7%95%D7%A3-%D7%99%D7%9D-%D7%92%D7%9C%D7%99%D7%9C-%D7%99%D7%9D/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3DE94-F307-4B9D-9B60-CB318EAFE982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31788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D679-DB16-42AA-970B-A7E92C817322}" type="datetimeFigureOut">
              <a:rPr lang="he-IL" smtClean="0"/>
              <a:t>ג'/ניסן/תשפ"ה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CAA4-EA7A-4B5C-8DDA-AEEB8552288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4508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D679-DB16-42AA-970B-A7E92C817322}" type="datetimeFigureOut">
              <a:rPr lang="he-IL" smtClean="0"/>
              <a:t>ג'/ניסן/תשפ"ה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CAA4-EA7A-4B5C-8DDA-AEEB8552288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982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D679-DB16-42AA-970B-A7E92C817322}" type="datetimeFigureOut">
              <a:rPr lang="he-IL" smtClean="0"/>
              <a:t>ג'/ניסן/תשפ"ה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CAA4-EA7A-4B5C-8DDA-AEEB8552288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7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D679-DB16-42AA-970B-A7E92C817322}" type="datetimeFigureOut">
              <a:rPr lang="he-IL" smtClean="0"/>
              <a:t>ג'/ניסן/תשפ"ה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CAA4-EA7A-4B5C-8DDA-AEEB8552288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939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D679-DB16-42AA-970B-A7E92C817322}" type="datetimeFigureOut">
              <a:rPr lang="he-IL" smtClean="0"/>
              <a:t>ג'/ניסן/תשפ"ה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CAA4-EA7A-4B5C-8DDA-AEEB8552288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2920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D679-DB16-42AA-970B-A7E92C817322}" type="datetimeFigureOut">
              <a:rPr lang="he-IL" smtClean="0"/>
              <a:t>ג'/ניסן/תשפ"ה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CAA4-EA7A-4B5C-8DDA-AEEB8552288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248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D679-DB16-42AA-970B-A7E92C817322}" type="datetimeFigureOut">
              <a:rPr lang="he-IL" smtClean="0"/>
              <a:t>ג'/ניסן/תשפ"ה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CAA4-EA7A-4B5C-8DDA-AEEB8552288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2414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D679-DB16-42AA-970B-A7E92C817322}" type="datetimeFigureOut">
              <a:rPr lang="he-IL" smtClean="0"/>
              <a:t>ג'/ניסן/תשפ"ה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CAA4-EA7A-4B5C-8DDA-AEEB8552288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5028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D679-DB16-42AA-970B-A7E92C817322}" type="datetimeFigureOut">
              <a:rPr lang="he-IL" smtClean="0"/>
              <a:t>ג'/ניסן/תשפ"ה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CAA4-EA7A-4B5C-8DDA-AEEB8552288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275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D679-DB16-42AA-970B-A7E92C817322}" type="datetimeFigureOut">
              <a:rPr lang="he-IL" smtClean="0"/>
              <a:t>ג'/ניסן/תשפ"ה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CAA4-EA7A-4B5C-8DDA-AEEB8552288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5206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D679-DB16-42AA-970B-A7E92C817322}" type="datetimeFigureOut">
              <a:rPr lang="he-IL" smtClean="0"/>
              <a:t>ג'/ניסן/תשפ"ה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CAA4-EA7A-4B5C-8DDA-AEEB8552288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1490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5B88F"/>
            </a:gs>
            <a:gs pos="0">
              <a:schemeClr val="accent2">
                <a:lumMod val="9000"/>
                <a:lumOff val="91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FD679-DB16-42AA-970B-A7E92C817322}" type="datetimeFigureOut">
              <a:rPr lang="he-IL" smtClean="0"/>
              <a:t>ג'/ניסן/תשפ"ה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7CAA4-EA7A-4B5C-8DDA-AEEB8552288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3150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info@haai.org.il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hyperlink" Target="https://haai.org.il/wp-content/uploads/2024/11/%D7%93%D7%95-%D7%A7%D7%99%D7%95%D7%9D-%D7%A2%D7%9D-%D7%97%D7%99%D7%95%D7%AA-%D7%91%D7%A8-%D7%91%D7%9E%D7%A8%D7%97%D7%91-%D7%94%D7%A2%D7%99%D7%A8%D7%95%D7%A0%D7%99.pptx" TargetMode="External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jpeg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lo.cet.ac.il/player/?document=d6697e63-0bc0-443c-97d4-42bb94a247b6&amp;sitekey=nairob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https://www.youtube.com/watch?v=mFyPXCZa1Tc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sharonline.co.il/%D7%98%D7%91%D7%A2-%D7%A2%D7%99%D7%A8%D7%95%D7%A0%D7%99/%D7%AA%D7%A0%D7%99%D7%9D-%D7%94%D7%A8%D7%A6%D7%9C%D7%99%D7%94-%D7%A0%D7%95%D7%A3-%D7%99%D7%9D-%D7%92%D7%9C%D7%99%D7%9C-%D7%99%D7%9D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haai.org.il/?page_id=5727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88"/>
          <a:stretch/>
        </p:blipFill>
        <p:spPr>
          <a:xfrm>
            <a:off x="0" y="0"/>
            <a:ext cx="9144000" cy="6875427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224000" y="305125"/>
            <a:ext cx="6696000" cy="684000"/>
          </a:xfrm>
          <a:prstGeom prst="roundRect">
            <a:avLst/>
          </a:prstGeom>
          <a:solidFill>
            <a:srgbClr val="FFFFFF">
              <a:alpha val="80000"/>
            </a:srgbClr>
          </a:solidFill>
          <a:effectLst>
            <a:softEdge rad="31750"/>
          </a:effectLst>
        </p:spPr>
        <p:txBody>
          <a:bodyPr anchor="t">
            <a:noAutofit/>
          </a:bodyPr>
          <a:lstStyle/>
          <a:p>
            <a:r>
              <a:rPr lang="he-IL" sz="3400" dirty="0" smtClean="0">
                <a:solidFill>
                  <a:srgbClr val="2F5597"/>
                </a:solidFill>
                <a:effectLst>
                  <a:outerShdw blurRad="50800" dist="25400" dir="5400000" algn="t" rotWithShape="0">
                    <a:srgbClr val="ED5F1F">
                      <a:alpha val="67000"/>
                    </a:srgbClr>
                  </a:outerShdw>
                </a:effectLst>
                <a:cs typeface="+mn-cs"/>
              </a:rPr>
              <a:t>לקראת יום כדור הארץ</a:t>
            </a:r>
            <a:endParaRPr lang="he-IL" sz="3400" dirty="0">
              <a:solidFill>
                <a:schemeClr val="accent5">
                  <a:lumMod val="75000"/>
                </a:schemeClr>
              </a:solidFill>
              <a:effectLst>
                <a:outerShdw blurRad="50800" dist="25400" dir="5400000" algn="t" rotWithShape="0">
                  <a:srgbClr val="ED5F1F">
                    <a:alpha val="67000"/>
                  </a:srgbClr>
                </a:outerShdw>
              </a:effectLst>
              <a:cs typeface="+mn-cs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429331" y="5565439"/>
            <a:ext cx="5569609" cy="1040150"/>
          </a:xfrm>
        </p:spPr>
        <p:txBody>
          <a:bodyPr>
            <a:normAutofit/>
          </a:bodyPr>
          <a:lstStyle/>
          <a:p>
            <a:pPr algn="r"/>
            <a:r>
              <a:rPr lang="he-IL" sz="1800" dirty="0">
                <a:solidFill>
                  <a:srgbClr val="223C6C"/>
                </a:solidFill>
              </a:rPr>
              <a:t>יחסי תלמידים ובעלי-חיים: מפגשים מונחים בדגש על </a:t>
            </a:r>
            <a:r>
              <a:rPr lang="he-IL" sz="1800" dirty="0" err="1">
                <a:solidFill>
                  <a:srgbClr val="223C6C"/>
                </a:solidFill>
              </a:rPr>
              <a:t>תוכניות</a:t>
            </a:r>
            <a:r>
              <a:rPr lang="he-IL" sz="1800" dirty="0">
                <a:solidFill>
                  <a:srgbClr val="223C6C"/>
                </a:solidFill>
              </a:rPr>
              <a:t> הלימודים של מכון אדם וחיה, </a:t>
            </a:r>
            <a:r>
              <a:rPr lang="he-IL" sz="1800" dirty="0" smtClean="0">
                <a:solidFill>
                  <a:srgbClr val="223C6C"/>
                </a:solidFill>
              </a:rPr>
              <a:t>תשפ"ה, מפגש 13, 31.3.2025</a:t>
            </a:r>
          </a:p>
          <a:p>
            <a:pPr algn="r"/>
            <a:r>
              <a:rPr lang="he-IL" sz="1800" dirty="0" smtClean="0">
                <a:solidFill>
                  <a:srgbClr val="223C6C"/>
                </a:solidFill>
              </a:rPr>
              <a:t>ד"ר אריאל </a:t>
            </a:r>
            <a:r>
              <a:rPr lang="he-IL" sz="1800" dirty="0" err="1" smtClean="0">
                <a:solidFill>
                  <a:srgbClr val="223C6C"/>
                </a:solidFill>
              </a:rPr>
              <a:t>צבל</a:t>
            </a:r>
            <a:r>
              <a:rPr lang="he-IL" sz="1800" dirty="0" smtClean="0">
                <a:solidFill>
                  <a:srgbClr val="223C6C"/>
                </a:solidFill>
              </a:rPr>
              <a:t> (מנחה); רונן בר (אורח)</a:t>
            </a:r>
            <a:endParaRPr lang="he-IL" sz="1800" dirty="0">
              <a:solidFill>
                <a:srgbClr val="223C6C"/>
              </a:solidFill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" y="5632648"/>
            <a:ext cx="2268000" cy="11323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908834" y="3354550"/>
            <a:ext cx="2577783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dirty="0" smtClean="0">
                <a:solidFill>
                  <a:srgbClr val="B9D4ED"/>
                </a:solidFill>
              </a:rPr>
              <a:t>מצגת זו כוללת תמונות שאינן בבעלות מכון אדם וחיה.</a:t>
            </a:r>
          </a:p>
          <a:p>
            <a:r>
              <a:rPr lang="he-IL" sz="900" dirty="0" smtClean="0">
                <a:solidFill>
                  <a:srgbClr val="B9D4ED"/>
                </a:solidFill>
              </a:rPr>
              <a:t>אם את/ה בעל/ת  תמונה וברצונך שתוסר מהמצגת, אנא בקש/י שנסיר אותה: </a:t>
            </a:r>
            <a:r>
              <a:rPr lang="en-US" sz="900" dirty="0" smtClean="0">
                <a:solidFill>
                  <a:srgbClr val="B9D4ED"/>
                </a:solidFill>
              </a:rPr>
              <a:t> </a:t>
            </a:r>
            <a:r>
              <a:rPr lang="en-US" sz="900" dirty="0">
                <a:solidFill>
                  <a:srgbClr val="B9D4ED"/>
                </a:solidFill>
              </a:rPr>
              <a:t> </a:t>
            </a:r>
            <a:r>
              <a:rPr lang="en-US" sz="900" dirty="0" smtClean="0">
                <a:solidFill>
                  <a:srgbClr val="B9D4ED"/>
                </a:solidFill>
                <a:hlinkClick r:id="rId5"/>
              </a:rPr>
              <a:t>info@haai.org.il</a:t>
            </a:r>
            <a:endParaRPr lang="he-IL" sz="900" dirty="0">
              <a:solidFill>
                <a:srgbClr val="B9D4ED"/>
              </a:solidFill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" b="-1"/>
          <a:stretch/>
        </p:blipFill>
        <p:spPr>
          <a:xfrm>
            <a:off x="1224000" y="1284315"/>
            <a:ext cx="6696000" cy="415975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6369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88"/>
          <a:stretch/>
        </p:blipFill>
        <p:spPr>
          <a:xfrm>
            <a:off x="0" y="0"/>
            <a:ext cx="9144000" cy="6875427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946" y="5568262"/>
            <a:ext cx="2916000" cy="1455941"/>
          </a:xfrm>
          <a:prstGeom prst="rect">
            <a:avLst/>
          </a:prstGeom>
        </p:spPr>
      </p:pic>
      <p:sp>
        <p:nvSpPr>
          <p:cNvPr id="5" name="אליפסה 4"/>
          <p:cNvSpPr/>
          <p:nvPr/>
        </p:nvSpPr>
        <p:spPr>
          <a:xfrm>
            <a:off x="1560177" y="1256730"/>
            <a:ext cx="6136968" cy="61369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13" name="דיאגרמה 12"/>
          <p:cNvGraphicFramePr/>
          <p:nvPr>
            <p:extLst/>
          </p:nvPr>
        </p:nvGraphicFramePr>
        <p:xfrm>
          <a:off x="2225777" y="2033906"/>
          <a:ext cx="4692445" cy="4524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תמונה 1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8544"/>
            <a:ext cx="4546282" cy="1800000"/>
          </a:xfrm>
          <a:prstGeom prst="rect">
            <a:avLst/>
          </a:prstGeom>
        </p:spPr>
      </p:pic>
      <p:pic>
        <p:nvPicPr>
          <p:cNvPr id="4100" name="Picture 4" descr="https://images.deepai.org/art-image/bcfd6a7767ac4d9eb6eb7f6bf934281a/kids-learning-in-class-bbada7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0274"/>
          <a:stretch/>
        </p:blipFill>
        <p:spPr bwMode="auto">
          <a:xfrm>
            <a:off x="4538323" y="0"/>
            <a:ext cx="4608000" cy="251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952659" y="675456"/>
            <a:ext cx="3238679" cy="432000"/>
          </a:xfrm>
          <a:prstGeom prst="roundRect">
            <a:avLst/>
          </a:prstGeom>
          <a:solidFill>
            <a:schemeClr val="bg1"/>
          </a:solidFill>
          <a:ln w="1270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5400000" algn="ctr" rotWithShape="0">
              <a:srgbClr val="FADEE5">
                <a:alpha val="40000"/>
              </a:srgbClr>
            </a:outerShdw>
            <a:softEdge rad="31750"/>
          </a:effectLst>
        </p:spPr>
        <p:txBody>
          <a:bodyPr anchor="ctr">
            <a:noAutofit/>
          </a:bodyPr>
          <a:lstStyle/>
          <a:p>
            <a:r>
              <a:rPr lang="he-IL" sz="2400" dirty="0" smtClean="0">
                <a:solidFill>
                  <a:srgbClr val="175194"/>
                </a:solidFill>
                <a:cs typeface="+mn-cs"/>
              </a:rPr>
              <a:t>חינוך על חיות בר:</a:t>
            </a:r>
            <a:r>
              <a:rPr lang="en-US" sz="2400" dirty="0" smtClean="0">
                <a:solidFill>
                  <a:srgbClr val="175194"/>
                </a:solidFill>
                <a:cs typeface="+mn-cs"/>
              </a:rPr>
              <a:t> </a:t>
            </a:r>
            <a:r>
              <a:rPr lang="he-IL" sz="2400" dirty="0" smtClean="0">
                <a:solidFill>
                  <a:srgbClr val="175194"/>
                </a:solidFill>
                <a:cs typeface="+mn-cs"/>
              </a:rPr>
              <a:t>מטרות</a:t>
            </a:r>
            <a:endParaRPr lang="he-IL" sz="2400" dirty="0">
              <a:solidFill>
                <a:srgbClr val="175194"/>
              </a:solidFill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7622" y="3769281"/>
            <a:ext cx="1428752" cy="109260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ts val="2600"/>
              </a:lnSpc>
            </a:pPr>
            <a:r>
              <a:rPr lang="he-IL" sz="3000" spc="-110" dirty="0" smtClean="0">
                <a:solidFill>
                  <a:srgbClr val="175194"/>
                </a:solidFill>
                <a:effectLst>
                  <a:outerShdw blurRad="50800" dist="38100" dir="5400000" algn="t" rotWithShape="0">
                    <a:schemeClr val="accent2">
                      <a:lumMod val="40000"/>
                      <a:lumOff val="60000"/>
                      <a:alpha val="40000"/>
                    </a:schemeClr>
                  </a:outerShdw>
                </a:effectLst>
              </a:rPr>
              <a:t>הגנה על חיות בר כפרטים</a:t>
            </a:r>
            <a:endParaRPr lang="he-IL" sz="3000" spc="-110" dirty="0">
              <a:solidFill>
                <a:srgbClr val="175194"/>
              </a:solidFill>
              <a:effectLst>
                <a:outerShdw blurRad="50800" dist="38100" dir="5400000" algn="t" rotWithShape="0">
                  <a:schemeClr val="accent2">
                    <a:lumMod val="40000"/>
                    <a:lumOff val="60000"/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99094" y="6250644"/>
            <a:ext cx="295814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>
                <a:hlinkClick r:id="rId11"/>
              </a:rPr>
              <a:t>למצגת "דו-קיום עם חיות בר במרחב העירוני"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296921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88"/>
          <a:stretch/>
        </p:blipFill>
        <p:spPr>
          <a:xfrm>
            <a:off x="0" y="0"/>
            <a:ext cx="9144000" cy="6875427"/>
          </a:xfrm>
          <a:prstGeom prst="rect">
            <a:avLst/>
          </a:prstGeom>
        </p:spPr>
      </p:pic>
      <p:sp>
        <p:nvSpPr>
          <p:cNvPr id="10" name="כותרת משנה 2"/>
          <p:cNvSpPr>
            <a:spLocks noGrp="1"/>
          </p:cNvSpPr>
          <p:nvPr>
            <p:ph type="subTitle" idx="1"/>
          </p:nvPr>
        </p:nvSpPr>
        <p:spPr>
          <a:xfrm>
            <a:off x="685800" y="3962446"/>
            <a:ext cx="7772400" cy="2470722"/>
          </a:xfrm>
          <a:prstGeom prst="roundRect">
            <a:avLst/>
          </a:prstGeom>
          <a:solidFill>
            <a:schemeClr val="bg1"/>
          </a:solidFill>
          <a:effectLst>
            <a:softEdge rad="101600"/>
          </a:effectLst>
        </p:spPr>
        <p:txBody>
          <a:bodyPr lIns="432000" tIns="108000" rIns="432000" bIns="108000">
            <a:noAutofit/>
          </a:bodyPr>
          <a:lstStyle/>
          <a:p>
            <a:pPr marL="576000" indent="-468000" algn="r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he-IL" sz="2000" dirty="0" smtClean="0"/>
              <a:t>הגבלות תנועה כגון מעברי חציה ורמזורים, עקב התחשבות באוכלוסיות מיוחדות:</a:t>
            </a:r>
            <a:r>
              <a:rPr lang="en-US" sz="2000" dirty="0" smtClean="0"/>
              <a:t> </a:t>
            </a:r>
            <a:r>
              <a:rPr lang="he-IL" sz="2000" dirty="0" smtClean="0"/>
              <a:t>ילדים, חזירי בר, קיפודים, צבי יבשה.</a:t>
            </a:r>
          </a:p>
          <a:p>
            <a:pPr marL="576000" indent="-468000" algn="r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he-IL" sz="2000" dirty="0" smtClean="0"/>
              <a:t>התחשבות באחרים במסיבה בשטח פתוח:</a:t>
            </a:r>
            <a:r>
              <a:rPr lang="en-US" sz="2000" dirty="0" smtClean="0"/>
              <a:t> </a:t>
            </a:r>
            <a:r>
              <a:rPr lang="he-IL" sz="2000" dirty="0" smtClean="0"/>
              <a:t>חיות בר, אנשים נופשים, חיות המנוצלות למטרות בידור.</a:t>
            </a:r>
          </a:p>
          <a:p>
            <a:pPr marL="576000" indent="-468000" algn="r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he-IL" sz="2000" dirty="0" smtClean="0"/>
              <a:t>התחשבות באחרים – רגישות של כלב לזיקוקים ולנפצים, וגם אנשים בעלי רגישות, ציפורים בקינון.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638000" y="157568"/>
            <a:ext cx="5868000" cy="828000"/>
          </a:xfrm>
          <a:prstGeom prst="roundRect">
            <a:avLst/>
          </a:prstGeom>
          <a:solidFill>
            <a:schemeClr val="bg1"/>
          </a:solidFill>
          <a:ln w="1270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5400000" algn="ctr" rotWithShape="0">
              <a:srgbClr val="FADEE5">
                <a:alpha val="40000"/>
              </a:srgbClr>
            </a:outerShdw>
            <a:softEdge rad="31750"/>
          </a:effectLst>
        </p:spPr>
        <p:txBody>
          <a:bodyPr anchor="ctr">
            <a:noAutofit/>
          </a:bodyPr>
          <a:lstStyle/>
          <a:p>
            <a:r>
              <a:rPr lang="he-IL" sz="2400" dirty="0" smtClean="0">
                <a:solidFill>
                  <a:srgbClr val="175194"/>
                </a:solidFill>
                <a:cs typeface="+mn-cs"/>
              </a:rPr>
              <a:t>נושאים סביבתיים בחיות איתנו ד'-ה', שיעור 4</a:t>
            </a:r>
            <a:br>
              <a:rPr lang="he-IL" sz="2400" dirty="0" smtClean="0">
                <a:solidFill>
                  <a:srgbClr val="175194"/>
                </a:solidFill>
                <a:cs typeface="+mn-cs"/>
              </a:rPr>
            </a:br>
            <a:r>
              <a:rPr lang="he-IL" sz="2400" dirty="0">
                <a:solidFill>
                  <a:srgbClr val="175194"/>
                </a:solidFill>
                <a:cs typeface="+mn-cs"/>
              </a:rPr>
              <a:t>למה כדאי לכול להתחשב גם בי?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14" y="1116158"/>
            <a:ext cx="5852172" cy="281331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946" y="5568262"/>
            <a:ext cx="2916000" cy="145594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00" y="1125061"/>
            <a:ext cx="5853600" cy="2804723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00" y="1128777"/>
            <a:ext cx="5853600" cy="27896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61768" y="6377298"/>
            <a:ext cx="177215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>
                <a:hlinkClick r:id="rId7"/>
              </a:rPr>
              <a:t>כניסה לחיות איתנו ד'-ה'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207931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88"/>
          <a:stretch/>
        </p:blipFill>
        <p:spPr>
          <a:xfrm>
            <a:off x="0" y="0"/>
            <a:ext cx="9144000" cy="6875427"/>
          </a:xfrm>
          <a:prstGeom prst="rect">
            <a:avLst/>
          </a:prstGeom>
        </p:spPr>
      </p:pic>
      <p:sp>
        <p:nvSpPr>
          <p:cNvPr id="10" name="כותרת משנה 2"/>
          <p:cNvSpPr>
            <a:spLocks noGrp="1"/>
          </p:cNvSpPr>
          <p:nvPr>
            <p:ph type="subTitle" idx="1"/>
          </p:nvPr>
        </p:nvSpPr>
        <p:spPr>
          <a:xfrm>
            <a:off x="685800" y="3962446"/>
            <a:ext cx="7776000" cy="2196000"/>
          </a:xfrm>
          <a:prstGeom prst="roundRect">
            <a:avLst/>
          </a:prstGeom>
          <a:solidFill>
            <a:schemeClr val="bg1"/>
          </a:solidFill>
          <a:effectLst>
            <a:softEdge rad="101600"/>
          </a:effectLst>
        </p:spPr>
        <p:txBody>
          <a:bodyPr lIns="432000" tIns="108000" rIns="432000" bIns="108000">
            <a:noAutofit/>
          </a:bodyPr>
          <a:lstStyle/>
          <a:p>
            <a:pPr marL="576000" indent="-468000" algn="r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he-IL" sz="2000" dirty="0" smtClean="0"/>
              <a:t>כוונות טובות עלולות לגרום תוצאות הפוכות, למשל האכלת חיות בר גורמת חשיפה מוגברת שלהן לטורפים ולפגיעה בידי אדם.</a:t>
            </a:r>
          </a:p>
          <a:p>
            <a:pPr marL="576000" indent="-468000" algn="r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he-IL" sz="2000" dirty="0" smtClean="0"/>
              <a:t>יציאה עם כלב לשטח פתוח גורמת פגיעה בחיות בר שאיננו מבחינים בהן, ולכן צריך להגביל את תנועתו בחוץ.</a:t>
            </a:r>
          </a:p>
          <a:p>
            <a:pPr marL="576000" indent="-468000" algn="r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he-IL" sz="2000" dirty="0" smtClean="0"/>
              <a:t>מיזם סיכום: התחרות הארצית "חיה מצלמת".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638000" y="157568"/>
            <a:ext cx="5868000" cy="828000"/>
          </a:xfrm>
          <a:prstGeom prst="roundRect">
            <a:avLst/>
          </a:prstGeom>
          <a:solidFill>
            <a:schemeClr val="bg1"/>
          </a:solidFill>
          <a:ln w="1270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5400000" algn="ctr" rotWithShape="0">
              <a:srgbClr val="FADEE5">
                <a:alpha val="40000"/>
              </a:srgbClr>
            </a:outerShdw>
            <a:softEdge rad="31750"/>
          </a:effectLst>
        </p:spPr>
        <p:txBody>
          <a:bodyPr anchor="ctr">
            <a:noAutofit/>
          </a:bodyPr>
          <a:lstStyle/>
          <a:p>
            <a:r>
              <a:rPr lang="he-IL" sz="2400" dirty="0" smtClean="0">
                <a:solidFill>
                  <a:srgbClr val="175194"/>
                </a:solidFill>
                <a:cs typeface="+mn-cs"/>
              </a:rPr>
              <a:t>נושאים סביבתיים בחיות איתנו ד'-ה', שיעור 5</a:t>
            </a:r>
            <a:br>
              <a:rPr lang="he-IL" sz="2400" dirty="0" smtClean="0">
                <a:solidFill>
                  <a:srgbClr val="175194"/>
                </a:solidFill>
                <a:cs typeface="+mn-cs"/>
              </a:rPr>
            </a:br>
            <a:r>
              <a:rPr lang="he-IL" sz="2400" dirty="0" smtClean="0">
                <a:solidFill>
                  <a:srgbClr val="175194"/>
                </a:solidFill>
                <a:cs typeface="+mn-cs"/>
              </a:rPr>
              <a:t>איך נתחשב ברצונות שונים בבת אחת?</a:t>
            </a:r>
            <a:endParaRPr lang="he-IL" sz="2400" dirty="0">
              <a:solidFill>
                <a:srgbClr val="175194"/>
              </a:solidFill>
              <a:cs typeface="+mn-cs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14" y="1122137"/>
            <a:ext cx="5852172" cy="280111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946" y="5568262"/>
            <a:ext cx="2916000" cy="1455941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00" y="1132105"/>
            <a:ext cx="5853600" cy="2795704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000" y="1131357"/>
            <a:ext cx="5856732" cy="27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8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88"/>
          <a:stretch/>
        </p:blipFill>
        <p:spPr>
          <a:xfrm>
            <a:off x="0" y="0"/>
            <a:ext cx="9144000" cy="6875427"/>
          </a:xfrm>
          <a:prstGeom prst="rect">
            <a:avLst/>
          </a:prstGeom>
        </p:spPr>
      </p:pic>
      <p:sp>
        <p:nvSpPr>
          <p:cNvPr id="10" name="כותרת משנה 2"/>
          <p:cNvSpPr>
            <a:spLocks noGrp="1"/>
          </p:cNvSpPr>
          <p:nvPr>
            <p:ph type="subTitle" idx="1"/>
          </p:nvPr>
        </p:nvSpPr>
        <p:spPr>
          <a:xfrm>
            <a:off x="4612459" y="3946262"/>
            <a:ext cx="4032000" cy="2880000"/>
          </a:xfrm>
          <a:prstGeom prst="roundRect">
            <a:avLst/>
          </a:prstGeom>
          <a:solidFill>
            <a:schemeClr val="bg1"/>
          </a:solidFill>
          <a:effectLst>
            <a:softEdge rad="101600"/>
          </a:effectLst>
        </p:spPr>
        <p:txBody>
          <a:bodyPr lIns="108000" tIns="72000" rIns="72000" bIns="108000">
            <a:noAutofit/>
          </a:bodyPr>
          <a:lstStyle/>
          <a:p>
            <a:pPr marL="10800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</a:pPr>
            <a:r>
              <a:rPr lang="he-IL" sz="1800" dirty="0" smtClean="0">
                <a:solidFill>
                  <a:srgbClr val="223C6C"/>
                </a:solidFill>
              </a:rPr>
              <a:t>גישה פדגוגית</a:t>
            </a:r>
          </a:p>
          <a:p>
            <a:pPr marL="393750" indent="-285750" algn="r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sz="1800" dirty="0" smtClean="0"/>
              <a:t>רלוונטיות ישירה לחיי התלמידים</a:t>
            </a:r>
          </a:p>
          <a:p>
            <a:pPr marL="393750" indent="-285750" algn="r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sz="1800" dirty="0" smtClean="0"/>
              <a:t>התחשבות בחיות (ובאחרים בכלל) נגזרת מעמדה אגוצנטרית</a:t>
            </a:r>
          </a:p>
          <a:p>
            <a:pPr marL="393750" indent="-285750" algn="r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sz="1800" dirty="0" smtClean="0"/>
              <a:t>התחשבות בחיות בגלל מה שהן צריכות ומרגישות</a:t>
            </a:r>
          </a:p>
          <a:p>
            <a:pPr marL="393750" indent="-285750" algn="r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sz="1800" dirty="0" smtClean="0"/>
              <a:t>יש חיות שאיננו מבחינים בהן</a:t>
            </a:r>
          </a:p>
          <a:p>
            <a:pPr marL="393750" indent="-285750" algn="r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sz="1800" dirty="0" smtClean="0"/>
              <a:t>צריכת בידור הפוגעת בחיות במישרין</a:t>
            </a:r>
          </a:p>
          <a:p>
            <a:pPr marL="108000" algn="r">
              <a:lnSpc>
                <a:spcPts val="2000"/>
              </a:lnSpc>
              <a:spcBef>
                <a:spcPts val="0"/>
              </a:spcBef>
              <a:spcAft>
                <a:spcPts val="600"/>
              </a:spcAft>
            </a:pPr>
            <a:endParaRPr lang="he-IL" sz="1800" dirty="0" smtClean="0"/>
          </a:p>
          <a:p>
            <a:pPr marL="108000" algn="r">
              <a:lnSpc>
                <a:spcPts val="2000"/>
              </a:lnSpc>
              <a:spcBef>
                <a:spcPts val="0"/>
              </a:spcBef>
              <a:spcAft>
                <a:spcPts val="600"/>
              </a:spcAft>
            </a:pPr>
            <a:endParaRPr lang="he-IL" sz="1800" dirty="0" smtClean="0"/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638000" y="157568"/>
            <a:ext cx="5868000" cy="828000"/>
          </a:xfrm>
          <a:prstGeom prst="roundRect">
            <a:avLst/>
          </a:prstGeom>
          <a:solidFill>
            <a:schemeClr val="bg1"/>
          </a:solidFill>
          <a:ln w="1270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5400000" algn="ctr" rotWithShape="0">
              <a:srgbClr val="FADEE5">
                <a:alpha val="40000"/>
              </a:srgbClr>
            </a:outerShdw>
            <a:softEdge rad="31750"/>
          </a:effectLst>
        </p:spPr>
        <p:txBody>
          <a:bodyPr anchor="ctr">
            <a:noAutofit/>
          </a:bodyPr>
          <a:lstStyle/>
          <a:p>
            <a:r>
              <a:rPr lang="he-IL" sz="2400" dirty="0" smtClean="0">
                <a:solidFill>
                  <a:srgbClr val="175194"/>
                </a:solidFill>
                <a:cs typeface="+mn-cs"/>
              </a:rPr>
              <a:t>נושאים סביבתיים בחיות איתנו ד'-ה'</a:t>
            </a:r>
            <a:br>
              <a:rPr lang="he-IL" sz="2400" dirty="0" smtClean="0">
                <a:solidFill>
                  <a:srgbClr val="175194"/>
                </a:solidFill>
                <a:cs typeface="+mn-cs"/>
              </a:rPr>
            </a:br>
            <a:r>
              <a:rPr lang="he-IL" sz="2400" dirty="0" smtClean="0">
                <a:solidFill>
                  <a:srgbClr val="175194"/>
                </a:solidFill>
                <a:cs typeface="+mn-cs"/>
              </a:rPr>
              <a:t>במה נגענו ובמה לא?</a:t>
            </a:r>
            <a:endParaRPr lang="he-IL" sz="2400" dirty="0">
              <a:solidFill>
                <a:srgbClr val="175194"/>
              </a:solidFill>
              <a:cs typeface="+mn-cs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14" y="1122137"/>
            <a:ext cx="5852172" cy="2801118"/>
          </a:xfrm>
          <a:prstGeom prst="rect">
            <a:avLst/>
          </a:prstGeom>
        </p:spPr>
      </p:pic>
      <p:sp>
        <p:nvSpPr>
          <p:cNvPr id="9" name="כותרת משנה 2"/>
          <p:cNvSpPr txBox="1">
            <a:spLocks/>
          </p:cNvSpPr>
          <p:nvPr/>
        </p:nvSpPr>
        <p:spPr>
          <a:xfrm>
            <a:off x="520360" y="3947531"/>
            <a:ext cx="4032000" cy="2880000"/>
          </a:xfrm>
          <a:prstGeom prst="roundRect">
            <a:avLst/>
          </a:prstGeom>
          <a:solidFill>
            <a:schemeClr val="bg1"/>
          </a:solidFill>
          <a:effectLst>
            <a:softEdge rad="101600"/>
          </a:effectLst>
        </p:spPr>
        <p:txBody>
          <a:bodyPr vert="horz" lIns="108000" tIns="72000" rIns="72000" bIns="108000" rtlCol="0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</a:pPr>
            <a:r>
              <a:rPr lang="he-IL" sz="1800" dirty="0" smtClean="0">
                <a:solidFill>
                  <a:srgbClr val="223C6C"/>
                </a:solidFill>
              </a:rPr>
              <a:t>מחוץ לתוכנית – בלית ברירה</a:t>
            </a:r>
          </a:p>
          <a:p>
            <a:pPr marL="393750" indent="-285750" algn="r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sz="1800" dirty="0" smtClean="0"/>
              <a:t>מערכות השפעה מורכבות וחיות רחוקות</a:t>
            </a:r>
          </a:p>
          <a:p>
            <a:pPr marL="393750" indent="-285750" algn="r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sz="1800" dirty="0" smtClean="0"/>
              <a:t>צריכה המשפיעה על חיות בעקיפין</a:t>
            </a:r>
          </a:p>
          <a:p>
            <a:pPr marL="393750" indent="-285750" algn="r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sz="1800" dirty="0" smtClean="0"/>
              <a:t>התמודדות עם חיות שנואות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946" y="5568262"/>
            <a:ext cx="2916000" cy="145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3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88"/>
          <a:stretch/>
        </p:blipFill>
        <p:spPr>
          <a:xfrm>
            <a:off x="0" y="0"/>
            <a:ext cx="9144000" cy="6875427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088000" y="157568"/>
            <a:ext cx="4968000" cy="576000"/>
          </a:xfrm>
          <a:prstGeom prst="roundRect">
            <a:avLst/>
          </a:prstGeom>
          <a:solidFill>
            <a:schemeClr val="bg1"/>
          </a:solidFill>
          <a:ln w="1270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5400000" algn="ctr" rotWithShape="0">
              <a:srgbClr val="FADEE5">
                <a:alpha val="40000"/>
              </a:srgbClr>
            </a:outerShdw>
            <a:softEdge rad="31750"/>
          </a:effectLst>
        </p:spPr>
        <p:txBody>
          <a:bodyPr anchor="ctr">
            <a:noAutofit/>
          </a:bodyPr>
          <a:lstStyle/>
          <a:p>
            <a:r>
              <a:rPr lang="he-IL" sz="2400" dirty="0" smtClean="0">
                <a:solidFill>
                  <a:srgbClr val="175194"/>
                </a:solidFill>
                <a:cs typeface="+mn-cs"/>
              </a:rPr>
              <a:t>לחיות בשלום עם סנוניות – יתרונות</a:t>
            </a:r>
            <a:endParaRPr lang="he-IL" sz="2400" dirty="0">
              <a:solidFill>
                <a:srgbClr val="175194"/>
              </a:solidFill>
              <a:cs typeface="+mn-cs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913" y="892283"/>
            <a:ext cx="4968175" cy="2800800"/>
          </a:xfrm>
          <a:prstGeom prst="rect">
            <a:avLst/>
          </a:prstGeom>
        </p:spPr>
      </p:pic>
      <p:sp>
        <p:nvSpPr>
          <p:cNvPr id="11" name="כותרת משנה 2"/>
          <p:cNvSpPr txBox="1">
            <a:spLocks/>
          </p:cNvSpPr>
          <p:nvPr/>
        </p:nvSpPr>
        <p:spPr>
          <a:xfrm>
            <a:off x="685800" y="3719686"/>
            <a:ext cx="7772400" cy="2664000"/>
          </a:xfrm>
          <a:prstGeom prst="roundRect">
            <a:avLst/>
          </a:prstGeom>
          <a:solidFill>
            <a:schemeClr val="bg1"/>
          </a:solidFill>
          <a:effectLst>
            <a:softEdge rad="101600"/>
          </a:effectLst>
        </p:spPr>
        <p:txBody>
          <a:bodyPr vert="horz" lIns="432000" tIns="108000" rIns="432000" bIns="108000" rtlCol="0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6000" indent="-468000" algn="r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he-IL" sz="2000" dirty="0" smtClean="0"/>
              <a:t>אפשר להתאים היטב את הפעילות לכל גיל.</a:t>
            </a:r>
          </a:p>
          <a:p>
            <a:pPr marL="576000" indent="-468000" algn="r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he-IL" sz="2000" dirty="0" smtClean="0"/>
              <a:t>התמודדות ישירה עם קונפליקט בין אדם לחיות בר, ואימון בעיסוק בנושא סביבתי כפתרון סכסוך בין שכנים.</a:t>
            </a:r>
          </a:p>
          <a:p>
            <a:pPr marL="576000" indent="-468000" algn="r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he-IL" sz="2000" dirty="0" smtClean="0"/>
              <a:t>תוצר הפעילות הוא פתרון ממשי ונחוץ בדחיפות בעולם.</a:t>
            </a:r>
          </a:p>
          <a:p>
            <a:pPr marL="576000" indent="-468000" algn="r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he-IL" sz="2000" dirty="0" smtClean="0"/>
              <a:t>הפעילות עשויה להיות רלוונטית במישרין לחלק מהתלמידים, ובכל מקרה היא רלוונטית לסביבה הקרובה.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946" y="5568262"/>
            <a:ext cx="2916000" cy="14559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2099" y="6383686"/>
            <a:ext cx="2969777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>
                <a:hlinkClick r:id="rId5"/>
              </a:rPr>
              <a:t>לסרט ההדרכה: לחיות בשלום עם סנוניות</a:t>
            </a:r>
            <a:endParaRPr lang="he-IL" sz="1200" dirty="0"/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03" y="889401"/>
            <a:ext cx="4984995" cy="28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4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88"/>
          <a:stretch/>
        </p:blipFill>
        <p:spPr>
          <a:xfrm>
            <a:off x="0" y="0"/>
            <a:ext cx="9144000" cy="6875427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088000" y="157568"/>
            <a:ext cx="4968000" cy="576000"/>
          </a:xfrm>
          <a:prstGeom prst="roundRect">
            <a:avLst/>
          </a:prstGeom>
          <a:solidFill>
            <a:schemeClr val="bg1"/>
          </a:solidFill>
          <a:ln w="1270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5400000" algn="ctr" rotWithShape="0">
              <a:srgbClr val="FADEE5">
                <a:alpha val="40000"/>
              </a:srgbClr>
            </a:outerShdw>
            <a:softEdge rad="31750"/>
          </a:effectLst>
        </p:spPr>
        <p:txBody>
          <a:bodyPr anchor="ctr">
            <a:noAutofit/>
          </a:bodyPr>
          <a:lstStyle/>
          <a:p>
            <a:r>
              <a:rPr lang="he-IL" sz="2400" dirty="0" smtClean="0">
                <a:solidFill>
                  <a:srgbClr val="175194"/>
                </a:solidFill>
                <a:cs typeface="+mn-cs"/>
              </a:rPr>
              <a:t>לחיות בשלום עם סנוניות – מגבלות</a:t>
            </a:r>
            <a:endParaRPr lang="he-IL" sz="2400" dirty="0">
              <a:solidFill>
                <a:srgbClr val="175194"/>
              </a:solidFill>
              <a:cs typeface="+mn-cs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913" y="892283"/>
            <a:ext cx="4968175" cy="2800800"/>
          </a:xfrm>
          <a:prstGeom prst="rect">
            <a:avLst/>
          </a:prstGeom>
        </p:spPr>
      </p:pic>
      <p:sp>
        <p:nvSpPr>
          <p:cNvPr id="11" name="כותרת משנה 2"/>
          <p:cNvSpPr txBox="1">
            <a:spLocks/>
          </p:cNvSpPr>
          <p:nvPr/>
        </p:nvSpPr>
        <p:spPr>
          <a:xfrm>
            <a:off x="685800" y="3719686"/>
            <a:ext cx="7772400" cy="2664000"/>
          </a:xfrm>
          <a:prstGeom prst="roundRect">
            <a:avLst/>
          </a:prstGeom>
          <a:solidFill>
            <a:schemeClr val="bg1"/>
          </a:solidFill>
          <a:effectLst>
            <a:softEdge rad="101600"/>
          </a:effectLst>
        </p:spPr>
        <p:txBody>
          <a:bodyPr vert="horz" lIns="432000" tIns="108000" rIns="432000" bIns="108000" rtlCol="0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6000" indent="-468000" algn="r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he-IL" sz="2000" dirty="0" smtClean="0"/>
              <a:t>עבודה רבה ורב-תחומית מצד המורה, 4 מפגשים.</a:t>
            </a:r>
          </a:p>
          <a:p>
            <a:pPr marL="576000" indent="-468000" algn="r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he-IL" sz="2000" dirty="0" smtClean="0"/>
              <a:t>הקונפליקט מתון – ולכן הפעילות כוללת רק התמודדות מעטה עם שנאה ועם אינטרס אנושי חזק.</a:t>
            </a:r>
          </a:p>
          <a:p>
            <a:pPr marL="576000" indent="-468000" algn="r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he-IL" sz="2000" dirty="0" smtClean="0"/>
              <a:t>המיזם לא קשור להרגלי צריכה.</a:t>
            </a:r>
          </a:p>
          <a:p>
            <a:pPr marL="576000" indent="-468000" algn="r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he-IL" sz="2000" dirty="0" smtClean="0"/>
              <a:t>מורה ללא ניסיון עלולה להאמין שאין סנוניות בסביבה, ונחוצה אפוא עזרת צפר.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946" y="5568262"/>
            <a:ext cx="2916000" cy="145594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076" y="889401"/>
            <a:ext cx="5167848" cy="280080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801" y="892284"/>
            <a:ext cx="4992398" cy="28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1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88"/>
          <a:stretch/>
        </p:blipFill>
        <p:spPr>
          <a:xfrm>
            <a:off x="0" y="0"/>
            <a:ext cx="9144000" cy="6875427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22" y="717772"/>
            <a:ext cx="2664000" cy="2564558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638000" y="157568"/>
            <a:ext cx="5868000" cy="576000"/>
          </a:xfrm>
          <a:prstGeom prst="roundRect">
            <a:avLst/>
          </a:prstGeom>
          <a:solidFill>
            <a:schemeClr val="bg1"/>
          </a:solidFill>
          <a:ln w="1270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5400000" algn="ctr" rotWithShape="0">
              <a:srgbClr val="FADEE5">
                <a:alpha val="40000"/>
              </a:srgbClr>
            </a:outerShdw>
            <a:softEdge rad="31750"/>
          </a:effectLst>
        </p:spPr>
        <p:txBody>
          <a:bodyPr anchor="ctr">
            <a:noAutofit/>
          </a:bodyPr>
          <a:lstStyle/>
          <a:p>
            <a:r>
              <a:rPr lang="he-IL" sz="2400" dirty="0" smtClean="0">
                <a:solidFill>
                  <a:srgbClr val="175194"/>
                </a:solidFill>
                <a:cs typeface="+mn-cs"/>
              </a:rPr>
              <a:t>דפי עבודה חדשים לשיעורי שפה – יתרונות</a:t>
            </a:r>
            <a:endParaRPr lang="he-IL" sz="2400" dirty="0">
              <a:solidFill>
                <a:srgbClr val="175194"/>
              </a:solidFill>
              <a:cs typeface="+mn-cs"/>
            </a:endParaRPr>
          </a:p>
        </p:txBody>
      </p:sp>
      <p:sp>
        <p:nvSpPr>
          <p:cNvPr id="11" name="כותרת משנה 2"/>
          <p:cNvSpPr txBox="1">
            <a:spLocks/>
          </p:cNvSpPr>
          <p:nvPr/>
        </p:nvSpPr>
        <p:spPr>
          <a:xfrm>
            <a:off x="685800" y="3250350"/>
            <a:ext cx="7772400" cy="2844000"/>
          </a:xfrm>
          <a:prstGeom prst="roundRect">
            <a:avLst/>
          </a:prstGeom>
          <a:solidFill>
            <a:schemeClr val="bg1"/>
          </a:solidFill>
          <a:effectLst>
            <a:softEdge rad="101600"/>
          </a:effectLst>
        </p:spPr>
        <p:txBody>
          <a:bodyPr vert="horz" lIns="432000" tIns="108000" rIns="432000" bIns="108000" rtlCol="0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6000" indent="-468000" algn="r">
              <a:lnSpc>
                <a:spcPts val="19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he-IL" sz="2000" dirty="0" smtClean="0"/>
              <a:t>אפשרות לקיים שיעור יחיד, ללא יציאה החוצה וללא ציוד מיוחד.</a:t>
            </a:r>
          </a:p>
          <a:p>
            <a:pPr marL="576000" indent="-468000" algn="r">
              <a:lnSpc>
                <a:spcPts val="19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he-IL" sz="2000" dirty="0"/>
              <a:t>פיתוח חשיבה ביקורתית על בעלי-חיים ועל יחסי אדם-חיה.</a:t>
            </a:r>
          </a:p>
          <a:p>
            <a:pPr marL="576000" indent="-468000" algn="r">
              <a:lnSpc>
                <a:spcPts val="19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he-IL" sz="2000" dirty="0" smtClean="0"/>
              <a:t>התמקדות במינים העשויים לעניין כל אדם.</a:t>
            </a:r>
          </a:p>
          <a:p>
            <a:pPr marL="576000" indent="-468000" algn="r">
              <a:lnSpc>
                <a:spcPts val="19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he-IL" sz="2000" dirty="0" smtClean="0"/>
              <a:t>פעילות בין-תחומית ללא שליטת נורמות של מדעי החיים.</a:t>
            </a:r>
          </a:p>
          <a:p>
            <a:pPr marL="576000" indent="-468000" algn="r">
              <a:lnSpc>
                <a:spcPts val="19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he-IL" sz="2000" dirty="0" smtClean="0"/>
              <a:t>התמודדות עם אינטרסים אנושיים חזקים, ועם עוינות כלפי חיות ודמוניזציה שלהן אפילו בהסברה הסביבתית.</a:t>
            </a:r>
          </a:p>
          <a:p>
            <a:pPr marL="576000" indent="-468000" algn="r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he-IL" sz="2000" dirty="0" smtClean="0"/>
              <a:t>חיבור לסוגיות של חדשות כזב ובטיחות במרשתת. </a:t>
            </a:r>
          </a:p>
          <a:p>
            <a:pPr marL="576000" indent="-468000" algn="r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he-IL" sz="2000" dirty="0" smtClean="0"/>
          </a:p>
          <a:p>
            <a:pPr marL="576000" indent="-468000" algn="r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he-IL" sz="2000" dirty="0" smtClean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946" y="5568262"/>
            <a:ext cx="2916000" cy="14559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07738" y="6382350"/>
            <a:ext cx="263512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>
                <a:hlinkClick r:id="rId6"/>
              </a:rPr>
              <a:t>מפתח דפי העבודה באתר מכון אדם וחיה</a:t>
            </a:r>
            <a:endParaRPr lang="he-IL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843716" y="6382349"/>
            <a:ext cx="2045843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>
                <a:hlinkClick r:id="rId7"/>
              </a:rPr>
              <a:t>כתבה לביקורת (דוגמה מקרית)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28135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88"/>
          <a:stretch/>
        </p:blipFill>
        <p:spPr>
          <a:xfrm>
            <a:off x="0" y="0"/>
            <a:ext cx="9144000" cy="6875427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638000" y="157568"/>
            <a:ext cx="5868000" cy="576000"/>
          </a:xfrm>
          <a:prstGeom prst="roundRect">
            <a:avLst/>
          </a:prstGeom>
          <a:solidFill>
            <a:schemeClr val="bg1"/>
          </a:solidFill>
          <a:ln w="1270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5400000" algn="ctr" rotWithShape="0">
              <a:srgbClr val="FADEE5">
                <a:alpha val="40000"/>
              </a:srgbClr>
            </a:outerShdw>
            <a:softEdge rad="31750"/>
          </a:effectLst>
        </p:spPr>
        <p:txBody>
          <a:bodyPr anchor="ctr">
            <a:noAutofit/>
          </a:bodyPr>
          <a:lstStyle/>
          <a:p>
            <a:r>
              <a:rPr lang="he-IL" sz="2400" dirty="0" smtClean="0">
                <a:solidFill>
                  <a:srgbClr val="175194"/>
                </a:solidFill>
                <a:cs typeface="+mn-cs"/>
              </a:rPr>
              <a:t>דפי עבודה חדשים לשיעורי שפה – מגבלות</a:t>
            </a:r>
            <a:endParaRPr lang="he-IL" sz="2400" dirty="0">
              <a:solidFill>
                <a:srgbClr val="175194"/>
              </a:solidFill>
              <a:cs typeface="+mn-cs"/>
            </a:endParaRPr>
          </a:p>
        </p:txBody>
      </p:sp>
      <p:sp>
        <p:nvSpPr>
          <p:cNvPr id="11" name="כותרת משנה 2"/>
          <p:cNvSpPr txBox="1">
            <a:spLocks/>
          </p:cNvSpPr>
          <p:nvPr/>
        </p:nvSpPr>
        <p:spPr>
          <a:xfrm>
            <a:off x="685800" y="3250350"/>
            <a:ext cx="7772400" cy="3132000"/>
          </a:xfrm>
          <a:prstGeom prst="roundRect">
            <a:avLst/>
          </a:prstGeom>
          <a:solidFill>
            <a:schemeClr val="bg1"/>
          </a:solidFill>
          <a:effectLst>
            <a:softEdge rad="101600"/>
          </a:effectLst>
        </p:spPr>
        <p:txBody>
          <a:bodyPr vert="horz" lIns="432000" tIns="108000" rIns="432000" bIns="108000" rtlCol="0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6000" indent="-468000" algn="r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he-IL" sz="2000" dirty="0" smtClean="0"/>
              <a:t>העבודה מתאימה לתלמידים בעלי יכולת קריאה טובה.</a:t>
            </a:r>
          </a:p>
          <a:p>
            <a:pPr marL="576000" indent="-468000" algn="r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he-IL" sz="2000" dirty="0" smtClean="0"/>
              <a:t>מתבקשת קריאת העשרה נוספת, אך חסר חומר קריאה מאוזן ואמין על מינים או על אוכלוסיות הסופגים עוינות מיוחדת.</a:t>
            </a:r>
          </a:p>
          <a:p>
            <a:pPr marL="576000" indent="-468000" algn="r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he-IL" sz="2000" dirty="0" smtClean="0"/>
              <a:t>במקורות רבים על חיות במוקד קונפליקט ההתייחסות לבני-אדם "שקופה" – קשה למצוא מילים טעונות מבחינה ערכית בתיאורי אדם, כי הם מוזכרים דרך אגב.</a:t>
            </a:r>
          </a:p>
          <a:p>
            <a:pPr marL="576000" indent="-468000" algn="r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he-IL" sz="2000" dirty="0" smtClean="0"/>
              <a:t>במקורות רבים על חיות במוקד קונפליקט קשה לזהות סימנים לחוסר אמינות של הכותב או המצוטטים, כי טענותיהם כלליות ואינן מתיימרות להתבסס על ניסיון אישי מסוים. </a:t>
            </a:r>
          </a:p>
          <a:p>
            <a:pPr marL="576000" indent="-468000" algn="r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he-IL" sz="2000" dirty="0" smtClean="0"/>
          </a:p>
          <a:p>
            <a:pPr marL="576000" indent="-468000" algn="r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he-IL" sz="2000" dirty="0" smtClean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946" y="5568262"/>
            <a:ext cx="2916000" cy="145594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22" y="718160"/>
            <a:ext cx="2664000" cy="256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28105</TotalTime>
  <Words>632</Words>
  <Application>Microsoft Office PowerPoint</Application>
  <PresentationFormat>‫הצגה על המסך (4:3)</PresentationFormat>
  <Paragraphs>67</Paragraphs>
  <Slides>9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Guttman Frank</vt:lpstr>
      <vt:lpstr>Times New Roman</vt:lpstr>
      <vt:lpstr>ערכת נושא Office</vt:lpstr>
      <vt:lpstr>לקראת יום כדור הארץ</vt:lpstr>
      <vt:lpstr>חינוך על חיות בר: מטרות</vt:lpstr>
      <vt:lpstr>נושאים סביבתיים בחיות איתנו ד'-ה', שיעור 4 למה כדאי לכול להתחשב גם בי?</vt:lpstr>
      <vt:lpstr>נושאים סביבתיים בחיות איתנו ד'-ה', שיעור 5 איך נתחשב ברצונות שונים בבת אחת?</vt:lpstr>
      <vt:lpstr>נושאים סביבתיים בחיות איתנו ד'-ה' במה נגענו ובמה לא?</vt:lpstr>
      <vt:lpstr>לחיות בשלום עם סנוניות – יתרונות</vt:lpstr>
      <vt:lpstr>לחיות בשלום עם סנוניות – מגבלות</vt:lpstr>
      <vt:lpstr>דפי עבודה חדשים לשיעורי שפה – יתרונות</vt:lpstr>
      <vt:lpstr>דפי עבודה חדשים לשיעורי שפה – מגבלות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עבודה מדעית במסגרת מיזם קהילתי של דו-קיום עם בעלי-חיים גדולים וקטנים</dc:title>
  <dc:creator>חשבון Microsoft</dc:creator>
  <cp:lastModifiedBy>חשבון Microsoft</cp:lastModifiedBy>
  <cp:revision>446</cp:revision>
  <dcterms:created xsi:type="dcterms:W3CDTF">2024-12-28T11:44:24Z</dcterms:created>
  <dcterms:modified xsi:type="dcterms:W3CDTF">2025-04-01T13:28:28Z</dcterms:modified>
</cp:coreProperties>
</file>