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8"/>
  </p:notesMasterIdLst>
  <p:sldIdLst>
    <p:sldId id="256" r:id="rId2"/>
    <p:sldId id="257" r:id="rId3"/>
    <p:sldId id="262" r:id="rId4"/>
    <p:sldId id="264" r:id="rId5"/>
    <p:sldId id="258" r:id="rId6"/>
    <p:sldId id="259" r:id="rId7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5597"/>
    <a:srgbClr val="FFFFFF"/>
    <a:srgbClr val="F5B990"/>
    <a:srgbClr val="F5B88F"/>
    <a:srgbClr val="FFFCFB"/>
    <a:srgbClr val="ED5F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1975" autoAdjust="0"/>
    <p:restoredTop sz="65977" autoAdjust="0"/>
  </p:normalViewPr>
  <p:slideViewPr>
    <p:cSldViewPr snapToGrid="0">
      <p:cViewPr>
        <p:scale>
          <a:sx n="98" d="100"/>
          <a:sy n="98" d="100"/>
        </p:scale>
        <p:origin x="1836" y="4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F720E51E-EB12-480C-BAC6-5503D0F760BC}" type="datetimeFigureOut">
              <a:rPr lang="he-IL" smtClean="0"/>
              <a:t>י"ד/טבת/תשפ"ה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34D3DE94-F307-4B9D-9B60-CB318EAFE98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94510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 smtClean="0"/>
          </a:p>
          <a:p>
            <a:r>
              <a:rPr lang="he-IL" dirty="0" smtClean="0"/>
              <a:t>תקציר</a:t>
            </a:r>
          </a:p>
          <a:p>
            <a:endParaRPr lang="he-IL" dirty="0" smtClean="0"/>
          </a:p>
          <a:p>
            <a:r>
              <a:rPr lang="he-IL" dirty="0" smtClean="0"/>
              <a:t>כשחיות</a:t>
            </a:r>
            <a:r>
              <a:rPr lang="he-IL" baseline="0" dirty="0" smtClean="0"/>
              <a:t> חופשיות עושות משהו שלא מוצא חן בעינינו – אוכלות מהאוכל שלנו, מלכלכות רכוש שלנו או סתם נראות מאיימות – לעיתים קרובות גוזרים עליהן מוות (הדברה). בדרך-כלל המניעים להדברה כוללים פחות נזק שנגרם לנו ויותר ערכים מזלזלים, רגשות שליליים ואמונות לא מבוססות. כל קונפליקט כזה עשוי אפוא להיפתר באופן מתון יותר, אבל איך מחנכים לעשות זאת?</a:t>
            </a:r>
          </a:p>
          <a:p>
            <a:endParaRPr lang="he-IL" baseline="0" dirty="0" smtClean="0"/>
          </a:p>
          <a:p>
            <a:r>
              <a:rPr lang="he-IL" baseline="0" dirty="0" smtClean="0"/>
              <a:t>בית-הספר – למשל במסגרת הוראת המדעים – עשוי לתפוס תפקיד חשוב בהטמעת פתרונות מתונים לקונפליקט בין בני-אדם לחיות חופשיות. אולם האתגר אינו פשוט: לא זו בלבד שקשה להתגבר על השמרנות המובילה להדברה, אלא שיקולים פדגוגיים מהותיים מסבכים את עבודת ההוראה. מה לעשות כשרוב הקונפליקט בין האנשים לחיות מתקיים מחוץ לשטח בית-הספר ומחוץ לשעות הלימודים? מה לעשות מול ההרגל להתמקד בחיות בלבד ולהתעלם ממדעי החברה? אילו שאלות מדעיות אפשר להקיף באופן סביר במסגרת הזמן הלחוצה של החינוך בבית-הספר? ואילו שאלות עשויות לעורר עניין מדעי – ולא רק לחזור על ידע שקל למצוא בכל ספר או אתר אינטרנט העוסקים בתחום? במפגש נבחן את השאלות האלה ונראה כמה פתרונות פשוטים שאפשר ליישם בבית-הספר. נדבר על בעלי-חיים קטנים כגון סנוניות ועכברים, וגם על בעלי-חיים גדולים כגון חזירים ותנים. </a:t>
            </a:r>
          </a:p>
          <a:p>
            <a:endParaRPr lang="he-IL" baseline="0" dirty="0" smtClean="0"/>
          </a:p>
          <a:p>
            <a:r>
              <a:rPr lang="he-IL" baseline="0" dirty="0" smtClean="0"/>
              <a:t>הקונפליקט בין בני-אדם לחזירים בחיפה יקבל תשומת-לב מיוחדת בעזרת המרצה האורח, פרופ' </a:t>
            </a:r>
            <a:r>
              <a:rPr lang="he-IL" baseline="0" dirty="0" err="1" smtClean="0"/>
              <a:t>מלקינסון</a:t>
            </a:r>
            <a:r>
              <a:rPr lang="he-IL" baseline="0" dirty="0" smtClean="0"/>
              <a:t>, שחקר השפעות שונות של בני-אדם על חזירי בר בישראל, ובמיוחד השפעת ציד:</a:t>
            </a:r>
            <a:r>
              <a:rPr lang="en-US" baseline="0" dirty="0" smtClean="0"/>
              <a:t> </a:t>
            </a:r>
            <a:r>
              <a:rPr lang="he-IL" baseline="0" dirty="0" smtClean="0"/>
              <a:t>תפוצה, חששנות, מבנה חברתי, רבייה ועוד.</a:t>
            </a:r>
          </a:p>
          <a:p>
            <a:endParaRPr lang="he-IL" baseline="0" dirty="0" smtClean="0"/>
          </a:p>
          <a:p>
            <a:r>
              <a:rPr lang="he-IL" dirty="0" smtClean="0"/>
              <a:t>מנחה:</a:t>
            </a:r>
            <a:r>
              <a:rPr lang="en-US" baseline="0" dirty="0" smtClean="0"/>
              <a:t> </a:t>
            </a:r>
            <a:r>
              <a:rPr lang="he-IL" baseline="0" dirty="0" smtClean="0"/>
              <a:t>ד"ר אריאל </a:t>
            </a:r>
            <a:r>
              <a:rPr lang="he-IL" baseline="0" dirty="0" err="1" smtClean="0"/>
              <a:t>צבל</a:t>
            </a:r>
            <a:r>
              <a:rPr lang="he-IL" baseline="0" dirty="0" smtClean="0"/>
              <a:t>, מכון אדם וחיה; אורח:</a:t>
            </a:r>
            <a:r>
              <a:rPr lang="en-US" baseline="0" dirty="0" smtClean="0"/>
              <a:t> </a:t>
            </a:r>
            <a:r>
              <a:rPr lang="he-IL" dirty="0" smtClean="0"/>
              <a:t>פרופ' דן </a:t>
            </a:r>
            <a:r>
              <a:rPr lang="he-IL" dirty="0" err="1" smtClean="0"/>
              <a:t>מלקינסון</a:t>
            </a:r>
            <a:r>
              <a:rPr lang="he-IL" dirty="0" smtClean="0"/>
              <a:t>, מכון שמיר למחקר, המחלקה לגיאוגרפיה וללימודי הסביבה, אוניברסיטת חיפה.</a:t>
            </a:r>
          </a:p>
          <a:p>
            <a:endParaRPr lang="he-IL" dirty="0" smtClean="0"/>
          </a:p>
          <a:p>
            <a:r>
              <a:rPr lang="he-IL" dirty="0" smtClean="0"/>
              <a:t>_______________</a:t>
            </a:r>
          </a:p>
          <a:p>
            <a:endParaRPr lang="he-IL" dirty="0" smtClean="0"/>
          </a:p>
          <a:p>
            <a:r>
              <a:rPr lang="he-IL" dirty="0" smtClean="0"/>
              <a:t>רשימת פרסומים מאת דן </a:t>
            </a:r>
            <a:r>
              <a:rPr lang="he-IL" dirty="0" err="1" smtClean="0"/>
              <a:t>מלקינסון</a:t>
            </a:r>
            <a:r>
              <a:rPr lang="he-IL" dirty="0" smtClean="0"/>
              <a:t> ושותפיו ב-</a:t>
            </a:r>
            <a:r>
              <a:rPr lang="en-US" dirty="0" err="1" smtClean="0"/>
              <a:t>ResearchGate</a:t>
            </a:r>
            <a:r>
              <a:rPr lang="he-IL" dirty="0" smtClean="0"/>
              <a:t> </a:t>
            </a:r>
            <a:r>
              <a:rPr lang="en-US" dirty="0" smtClean="0"/>
              <a:t>https://www.researchgate.net/profile/Dan-Malkinson</a:t>
            </a:r>
            <a:endParaRPr lang="he-IL" dirty="0" smtClean="0"/>
          </a:p>
          <a:p>
            <a:endParaRPr lang="he-IL" dirty="0" smtClean="0"/>
          </a:p>
          <a:p>
            <a:endParaRPr lang="en-US" dirty="0" smtClean="0"/>
          </a:p>
          <a:p>
            <a:pPr algn="l" rtl="0"/>
            <a:r>
              <a:rPr lang="en-US" dirty="0" err="1" smtClean="0"/>
              <a:t>Achiad</a:t>
            </a:r>
            <a:r>
              <a:rPr lang="en-US" dirty="0" smtClean="0"/>
              <a:t> Davidson, Dan </a:t>
            </a:r>
            <a:r>
              <a:rPr lang="en-US" dirty="0" err="1" smtClean="0"/>
              <a:t>Malkinson</a:t>
            </a:r>
            <a:r>
              <a:rPr lang="en-US" dirty="0" smtClean="0"/>
              <a:t>, and Uri </a:t>
            </a:r>
            <a:r>
              <a:rPr lang="en-US" dirty="0" err="1" smtClean="0"/>
              <a:t>Shanas</a:t>
            </a:r>
            <a:r>
              <a:rPr lang="en-US" dirty="0" smtClean="0"/>
              <a:t>, "Wild boar foraging and risk perception—variation among urban, natural, and agricultural areas," </a:t>
            </a:r>
            <a:r>
              <a:rPr lang="en-US" i="1" dirty="0" smtClean="0"/>
              <a:t>Journal of </a:t>
            </a:r>
            <a:r>
              <a:rPr lang="en-US" i="1" dirty="0" err="1" smtClean="0"/>
              <a:t>Mammalogy</a:t>
            </a:r>
            <a:r>
              <a:rPr lang="en-US" dirty="0" smtClean="0"/>
              <a:t> 103(4) (March 2020): 1-11, DOI: 10.1093/</a:t>
            </a:r>
            <a:r>
              <a:rPr lang="en-US" dirty="0" err="1" smtClean="0"/>
              <a:t>jmammal</a:t>
            </a:r>
            <a:r>
              <a:rPr lang="en-US" dirty="0" smtClean="0"/>
              <a:t>/gyac014</a:t>
            </a:r>
          </a:p>
          <a:p>
            <a:pPr algn="l" rtl="0"/>
            <a:r>
              <a:rPr lang="en-US" dirty="0" err="1" smtClean="0"/>
              <a:t>Achiad</a:t>
            </a:r>
            <a:r>
              <a:rPr lang="en-US" dirty="0" smtClean="0"/>
              <a:t> Davidson, Uri </a:t>
            </a:r>
            <a:r>
              <a:rPr lang="en-US" dirty="0" err="1" smtClean="0"/>
              <a:t>Shanas</a:t>
            </a:r>
            <a:r>
              <a:rPr lang="en-US" dirty="0" smtClean="0"/>
              <a:t>, and Dan </a:t>
            </a:r>
            <a:r>
              <a:rPr lang="en-US" dirty="0" err="1" smtClean="0"/>
              <a:t>Malkinson</a:t>
            </a:r>
            <a:r>
              <a:rPr lang="en-US" dirty="0" smtClean="0"/>
              <a:t>, "Age- and sex-dependent vigilance </a:t>
            </a:r>
            <a:r>
              <a:rPr lang="en-US" dirty="0" err="1" smtClean="0"/>
              <a:t>behaviour</a:t>
            </a:r>
            <a:r>
              <a:rPr lang="en-US" dirty="0" smtClean="0"/>
              <a:t> modifies social structure of hunted wild boar populations," </a:t>
            </a:r>
            <a:r>
              <a:rPr lang="en-US" i="1" dirty="0" smtClean="0"/>
              <a:t>Wildlife Research</a:t>
            </a:r>
            <a:r>
              <a:rPr lang="en-US" dirty="0" smtClean="0"/>
              <a:t> 49(4) (December 2021): DOI: 10.1071/WR21017</a:t>
            </a:r>
          </a:p>
          <a:p>
            <a:pPr algn="l" rtl="0"/>
            <a:r>
              <a:rPr lang="en-US" dirty="0" err="1" smtClean="0"/>
              <a:t>Achiad</a:t>
            </a:r>
            <a:r>
              <a:rPr lang="en-US" dirty="0" smtClean="0"/>
              <a:t> Davidson, Dan </a:t>
            </a:r>
            <a:r>
              <a:rPr lang="en-US" dirty="0" err="1" smtClean="0"/>
              <a:t>Malkinson</a:t>
            </a:r>
            <a:r>
              <a:rPr lang="en-US" dirty="0" smtClean="0"/>
              <a:t>, </a:t>
            </a:r>
            <a:r>
              <a:rPr lang="en-US" dirty="0" err="1" smtClean="0"/>
              <a:t>Anat</a:t>
            </a:r>
            <a:r>
              <a:rPr lang="en-US" dirty="0" smtClean="0"/>
              <a:t> </a:t>
            </a:r>
            <a:r>
              <a:rPr lang="en-US" dirty="0" err="1" smtClean="0"/>
              <a:t>Schonblum</a:t>
            </a:r>
            <a:r>
              <a:rPr lang="en-US" dirty="0" smtClean="0"/>
              <a:t>, Lee </a:t>
            </a:r>
            <a:r>
              <a:rPr lang="en-US" dirty="0" err="1" smtClean="0"/>
              <a:t>Koren</a:t>
            </a:r>
            <a:r>
              <a:rPr lang="en-US" dirty="0" smtClean="0"/>
              <a:t>, and Uri </a:t>
            </a:r>
            <a:r>
              <a:rPr lang="en-US" dirty="0" err="1" smtClean="0"/>
              <a:t>Shanas</a:t>
            </a:r>
            <a:r>
              <a:rPr lang="en-US" dirty="0" smtClean="0"/>
              <a:t>, "Do boars compensate for hunting with higher reproductive hormones?" </a:t>
            </a:r>
            <a:r>
              <a:rPr lang="en-US" i="1" dirty="0" smtClean="0"/>
              <a:t>Conservation Physiology </a:t>
            </a:r>
            <a:r>
              <a:rPr lang="en-US" dirty="0" smtClean="0"/>
              <a:t>9(1) (September 2021): 1-11, DOI: 10.1093/</a:t>
            </a:r>
            <a:r>
              <a:rPr lang="en-US" dirty="0" err="1" smtClean="0"/>
              <a:t>conphys</a:t>
            </a:r>
            <a:r>
              <a:rPr lang="en-US" dirty="0" smtClean="0"/>
              <a:t>/coab068.</a:t>
            </a:r>
          </a:p>
          <a:p>
            <a:pPr algn="l" rtl="0"/>
            <a:r>
              <a:rPr lang="en-US" dirty="0" err="1" smtClean="0"/>
              <a:t>Ofer</a:t>
            </a:r>
            <a:r>
              <a:rPr lang="en-US" dirty="0" smtClean="0"/>
              <a:t> </a:t>
            </a:r>
            <a:r>
              <a:rPr lang="en-US" dirty="0" err="1" smtClean="0"/>
              <a:t>Arazy</a:t>
            </a:r>
            <a:r>
              <a:rPr lang="en-US" dirty="0" smtClean="0"/>
              <a:t> and Dan </a:t>
            </a:r>
            <a:r>
              <a:rPr lang="en-US" dirty="0" err="1" smtClean="0"/>
              <a:t>Malkinson</a:t>
            </a:r>
            <a:r>
              <a:rPr lang="en-US" dirty="0" smtClean="0"/>
              <a:t>, "A Framework of Observer-Based Biases in Citizen Science Biodiversity Monitoring: Semi-Structuring Unstructured Biodiversity Monitoring Protocols</a:t>
            </a:r>
            <a:r>
              <a:rPr lang="en-US" i="1" dirty="0" smtClean="0"/>
              <a:t>," Frontiers in Ecology and Evolution</a:t>
            </a:r>
            <a:r>
              <a:rPr lang="en-US" dirty="0" smtClean="0"/>
              <a:t> 9 (July 2021): Article 693602, DOI: 10.3389/fevo.2021.693602.</a:t>
            </a:r>
          </a:p>
          <a:p>
            <a:pPr algn="l" rtl="0"/>
            <a:r>
              <a:rPr lang="en-US" dirty="0" smtClean="0"/>
              <a:t>Uri </a:t>
            </a:r>
            <a:r>
              <a:rPr lang="en-US" dirty="0" err="1" smtClean="0"/>
              <a:t>Shanas</a:t>
            </a:r>
            <a:r>
              <a:rPr lang="en-US" dirty="0" smtClean="0"/>
              <a:t>, </a:t>
            </a:r>
            <a:r>
              <a:rPr lang="en-US" dirty="0" err="1" smtClean="0"/>
              <a:t>Achiad</a:t>
            </a:r>
            <a:r>
              <a:rPr lang="en-US" dirty="0" smtClean="0"/>
              <a:t> Davidson, and Dan </a:t>
            </a:r>
            <a:r>
              <a:rPr lang="en-US" dirty="0" err="1" smtClean="0"/>
              <a:t>Malkinson</a:t>
            </a:r>
            <a:r>
              <a:rPr lang="en-US" dirty="0" smtClean="0"/>
              <a:t>, "Proposed mechanism for increased reproductive potential of wild boars under hunting pressure," </a:t>
            </a:r>
            <a:r>
              <a:rPr lang="en-US" i="1" dirty="0" smtClean="0"/>
              <a:t>Conference: 5th European Congress of Conservation Biology </a:t>
            </a:r>
            <a:r>
              <a:rPr lang="en-US" dirty="0" smtClean="0"/>
              <a:t>(May 2018): DOI: 10.17011/conference/eccb2018/107884</a:t>
            </a:r>
          </a:p>
          <a:p>
            <a:pPr algn="l" rtl="0"/>
            <a:r>
              <a:rPr lang="en-US" dirty="0" smtClean="0"/>
              <a:t>Dan </a:t>
            </a:r>
            <a:r>
              <a:rPr lang="en-US" dirty="0" err="1" smtClean="0"/>
              <a:t>Malkinson</a:t>
            </a:r>
            <a:r>
              <a:rPr lang="en-US" dirty="0" smtClean="0"/>
              <a:t>, Marina </a:t>
            </a:r>
            <a:r>
              <a:rPr lang="en-US" dirty="0" err="1" smtClean="0"/>
              <a:t>Toger</a:t>
            </a:r>
            <a:r>
              <a:rPr lang="en-US" dirty="0" smtClean="0"/>
              <a:t>, </a:t>
            </a:r>
            <a:r>
              <a:rPr lang="en-US" dirty="0" err="1" smtClean="0"/>
              <a:t>Itzhak</a:t>
            </a:r>
            <a:r>
              <a:rPr lang="en-US" dirty="0" smtClean="0"/>
              <a:t> </a:t>
            </a:r>
            <a:r>
              <a:rPr lang="en-US" dirty="0" err="1" smtClean="0"/>
              <a:t>Benenson</a:t>
            </a:r>
            <a:r>
              <a:rPr lang="en-US" dirty="0" smtClean="0"/>
              <a:t>, Danny </a:t>
            </a:r>
            <a:r>
              <a:rPr lang="en-US" dirty="0" err="1" smtClean="0"/>
              <a:t>Czamanski</a:t>
            </a:r>
            <a:r>
              <a:rPr lang="en-US" dirty="0" smtClean="0"/>
              <a:t>, and </a:t>
            </a:r>
            <a:r>
              <a:rPr lang="en-US" dirty="0" err="1" smtClean="0"/>
              <a:t>Yuqi</a:t>
            </a:r>
            <a:r>
              <a:rPr lang="en-US" dirty="0" smtClean="0"/>
              <a:t> Wang, "Pigs in space: An agent-based model of wild boar (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scrofa</a:t>
            </a:r>
            <a:r>
              <a:rPr lang="en-US" dirty="0" smtClean="0"/>
              <a:t>) movement into cities," </a:t>
            </a:r>
            <a:r>
              <a:rPr lang="en-US" i="1" dirty="0" smtClean="0"/>
              <a:t>Landscape and Urban Planning </a:t>
            </a:r>
            <a:r>
              <a:rPr lang="en-US" dirty="0" smtClean="0"/>
              <a:t>173 (</a:t>
            </a:r>
          </a:p>
          <a:p>
            <a:pPr algn="l" rtl="0"/>
            <a:r>
              <a:rPr lang="en-US" dirty="0" smtClean="0"/>
              <a:t>March 2018): DOI: 10.1016/j.landurbplan.2018.01.006</a:t>
            </a:r>
            <a:endParaRPr lang="he-IL" dirty="0" smtClean="0"/>
          </a:p>
          <a:p>
            <a:endParaRPr lang="he-IL" dirty="0" smtClean="0"/>
          </a:p>
          <a:p>
            <a:r>
              <a:rPr lang="he-IL" dirty="0" smtClean="0"/>
              <a:t>יוסי לשם ואח', כן לציפור: מגוון ביולוגי וקיימות בדגש ציפורים במחוז צפון, משרד החינוך ואח', אוקטובר 2010 (64 עמודים). </a:t>
            </a:r>
            <a:r>
              <a:rPr lang="en-US" dirty="0" smtClean="0"/>
              <a:t>http://birdingportal.s3.amazonaws.com/Yes-To-Birds/YesToBird_Full_Hebrew.pdf</a:t>
            </a:r>
            <a:endParaRPr lang="he-IL" dirty="0" smtClean="0"/>
          </a:p>
          <a:p>
            <a:endParaRPr lang="he-IL" dirty="0" smtClean="0"/>
          </a:p>
          <a:p>
            <a:r>
              <a:rPr lang="he-IL" dirty="0" smtClean="0"/>
              <a:t>תנשמות ובזים כמדבירים ביולוגיים בחקלאות, אתר הצפרות הישראלי, 1.11.2013 (כולל מצגת לחקלאים: התנשמות והבזים כמדבירים ביולוגיים בחקלאות - 1010 עמודים, מחייב הרשמה ל-</a:t>
            </a:r>
            <a:r>
              <a:rPr lang="en-US" dirty="0" err="1" smtClean="0"/>
              <a:t>scribd</a:t>
            </a:r>
            <a:endParaRPr lang="he-IL" dirty="0" smtClean="0"/>
          </a:p>
          <a:p>
            <a:r>
              <a:rPr lang="he-IL" dirty="0" smtClean="0"/>
              <a:t>חיים מויאל ואח', אוגדן למורה "התנשמת והבז המצוי כמדבירים ביולוגיים בחקלאות, ספטמבר 2008, 114 עמודים בשלושה חלקים) </a:t>
            </a:r>
            <a:r>
              <a:rPr lang="en-US" dirty="0" smtClean="0"/>
              <a:t>https://www.birds.org.il/he/article/%D7%97%D7%99%D7%A0%D7%95%D7%9A-%D7%A9%D7%9C%D7%95%D7%9E%D7%99%D7%AA-%D7%9C%D7%99%D7%A4%D7%A9%D7%99%D7%A5-%D7%9E%D7%93%D7%91%D7%99%D7%A8%D7%99%D7%9D-%D7%91%D7%99%D7%95%D7%9C%D7%95%D7%92%D7%99%D7%99%D7%9D-%D7%91%D7%97%D7%A7%D7%9C%D7%90%D7%95%D7%AA</a:t>
            </a:r>
            <a:endParaRPr lang="he-IL" dirty="0" smtClean="0"/>
          </a:p>
          <a:p>
            <a:endParaRPr lang="he-IL" dirty="0" smtClean="0"/>
          </a:p>
          <a:p>
            <a:r>
              <a:rPr lang="he-IL" dirty="0" smtClean="0"/>
              <a:t>איור: </a:t>
            </a:r>
            <a:r>
              <a:rPr lang="en-US" baseline="0" dirty="0" smtClean="0"/>
              <a:t> https://deepai.org/machine-learning-model/fantasy-world-generator</a:t>
            </a:r>
            <a:endParaRPr lang="he-IL" dirty="0" smtClean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D3DE94-F307-4B9D-9B60-CB318EAFE982}" type="slidenum">
              <a:rPr lang="he-IL" smtClean="0"/>
              <a:t>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39853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 smtClean="0"/>
              <a:t>מקור</a:t>
            </a:r>
            <a:r>
              <a:rPr lang="he-IL" baseline="0" dirty="0" smtClean="0"/>
              <a:t> איור </a:t>
            </a:r>
            <a:r>
              <a:rPr lang="en-US" baseline="0" dirty="0" smtClean="0"/>
              <a:t>https://jainuine.com/tag/save-earth/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D3DE94-F307-4B9D-9B60-CB318EAFE982}" type="slidenum">
              <a:rPr lang="he-IL" smtClean="0"/>
              <a:t>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687319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 smtClean="0"/>
              <a:t>צילום מסך משרד החינוך </a:t>
            </a:r>
            <a:r>
              <a:rPr lang="en-US" dirty="0" smtClean="0"/>
              <a:t>https://pop.education.gov.il/tchumey_daat/mada-tehnologia/chativat-beynayim/mada-technologia-pedagogia/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D3DE94-F307-4B9D-9B60-CB318EAFE982}" type="slidenum">
              <a:rPr lang="he-IL" smtClean="0"/>
              <a:t>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237942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 smtClean="0"/>
              <a:t>צילום קן סנונית המערות</a:t>
            </a:r>
            <a:r>
              <a:rPr lang="he-IL" baseline="0" dirty="0" smtClean="0"/>
              <a:t> מול הצומת יבנה, 6.10.2022</a:t>
            </a:r>
          </a:p>
          <a:p>
            <a:endParaRPr lang="he-IL" baseline="0" dirty="0" smtClean="0"/>
          </a:p>
          <a:p>
            <a:r>
              <a:rPr lang="he-IL" baseline="0" dirty="0" smtClean="0"/>
              <a:t>צילום פח מוטמן נקי:</a:t>
            </a:r>
            <a:r>
              <a:rPr lang="en-US" baseline="0" dirty="0" smtClean="0"/>
              <a:t> </a:t>
            </a:r>
            <a:r>
              <a:rPr lang="he-IL" baseline="0" dirty="0" err="1" smtClean="0"/>
              <a:t>עמקניוז</a:t>
            </a:r>
            <a:r>
              <a:rPr lang="he-IL" baseline="0" dirty="0" smtClean="0"/>
              <a:t> </a:t>
            </a:r>
            <a:r>
              <a:rPr lang="en-US" baseline="0" dirty="0" smtClean="0"/>
              <a:t>https://emeknews.co.il/%D7%94%D7%A2%D7%AA%D7%99%D7%93%D7%A0%D7%95%D7%AA-%D7%9B%D7%91%D7%A8-%D7%9B%D7%90%D7%9F-%D7%9E%D7%95%D7%98%D7%9E%D7%A0%D7%99-%D7%90%D7%A9%D7%A4%D7%94-%D7%97%D7%9B%D7%9E%D7%99%D7%9D-%D7%91%D7%A2%D7%A4/</a:t>
            </a:r>
            <a:endParaRPr lang="he-IL" baseline="0" dirty="0" smtClean="0"/>
          </a:p>
          <a:p>
            <a:endParaRPr lang="he-IL" baseline="0" dirty="0" smtClean="0"/>
          </a:p>
          <a:p>
            <a:r>
              <a:rPr lang="he-IL" baseline="0" dirty="0" smtClean="0"/>
              <a:t>צילום פחים מוטמנים עם זבל סביבם: דוד לוי, כאן דרום </a:t>
            </a:r>
            <a:r>
              <a:rPr lang="en-US" baseline="0" dirty="0" smtClean="0"/>
              <a:t>https://www.kan-ashkelon.co.il/news/51532</a:t>
            </a:r>
            <a:endParaRPr lang="he-IL" dirty="0" smtClean="0"/>
          </a:p>
          <a:p>
            <a:endParaRPr lang="he-IL" dirty="0" smtClean="0"/>
          </a:p>
          <a:p>
            <a:r>
              <a:rPr lang="he-IL" dirty="0" smtClean="0"/>
              <a:t>צילום לוח עקבות (עם עקבות בואש, מאריזונה) </a:t>
            </a:r>
            <a:r>
              <a:rPr lang="en-US" dirty="0" smtClean="0"/>
              <a:t>https://www.cascadiawild.org/tracking-challenge/build-your-own-tracking-station</a:t>
            </a:r>
            <a:endParaRPr lang="he-IL" dirty="0" smtClean="0"/>
          </a:p>
          <a:p>
            <a:endParaRPr lang="he-IL" dirty="0" smtClean="0"/>
          </a:p>
          <a:p>
            <a:r>
              <a:rPr lang="he-IL" dirty="0" smtClean="0"/>
              <a:t>מידע בעברית על הכנת לוח לאיסוף עקבות ומגדיר עקבות באתר מקום מפגש </a:t>
            </a:r>
            <a:r>
              <a:rPr lang="en-US" dirty="0" smtClean="0"/>
              <a:t>https://www.makommifgash.org/track-plates/</a:t>
            </a:r>
            <a:endParaRPr lang="he-IL" dirty="0" smtClean="0"/>
          </a:p>
          <a:p>
            <a:endParaRPr lang="he-IL" dirty="0" smtClean="0"/>
          </a:p>
          <a:p>
            <a:r>
              <a:rPr lang="he-IL" dirty="0" smtClean="0"/>
              <a:t>צילום חולדה מצויה בחלון</a:t>
            </a:r>
            <a:r>
              <a:rPr lang="he-IL" dirty="0" smtClean="0"/>
              <a:t>: </a:t>
            </a:r>
            <a:r>
              <a:rPr lang="en-US" dirty="0" smtClean="0"/>
              <a:t>Tal </a:t>
            </a:r>
            <a:r>
              <a:rPr lang="en-US" dirty="0" err="1" smtClean="0"/>
              <a:t>Zilberman</a:t>
            </a:r>
            <a:r>
              <a:rPr lang="en-US" dirty="0" smtClean="0"/>
              <a:t> </a:t>
            </a:r>
            <a:r>
              <a:rPr lang="he-IL" dirty="0" smtClean="0"/>
              <a:t> מתוך קבוצת </a:t>
            </a:r>
            <a:r>
              <a:rPr lang="en-US" dirty="0" smtClean="0"/>
              <a:t> </a:t>
            </a:r>
            <a:r>
              <a:rPr lang="en-US" dirty="0" smtClean="0"/>
              <a:t>Israel wild </a:t>
            </a:r>
            <a:r>
              <a:rPr lang="en-US" dirty="0" smtClean="0"/>
              <a:t>mammals</a:t>
            </a:r>
            <a:r>
              <a:rPr lang="he-IL" dirty="0" smtClean="0"/>
              <a:t> יונקי </a:t>
            </a:r>
            <a:r>
              <a:rPr lang="he-IL" dirty="0" smtClean="0"/>
              <a:t>הבר של </a:t>
            </a:r>
            <a:r>
              <a:rPr lang="he-IL" dirty="0" smtClean="0"/>
              <a:t>ישראל, </a:t>
            </a:r>
            <a:r>
              <a:rPr lang="he-IL" dirty="0" err="1" smtClean="0"/>
              <a:t>פייסבוק</a:t>
            </a:r>
            <a:r>
              <a:rPr lang="he-IL" dirty="0" smtClean="0"/>
              <a:t>, </a:t>
            </a:r>
            <a:r>
              <a:rPr lang="en-US" dirty="0" smtClean="0"/>
              <a:t>https</a:t>
            </a:r>
            <a:r>
              <a:rPr lang="en-US" dirty="0" smtClean="0"/>
              <a:t>://www.facebook.com/groups/IsraelWildMammals/posts/3920832241342115/?locale=he_IL</a:t>
            </a:r>
          </a:p>
          <a:p>
            <a:endParaRPr lang="en-US" dirty="0" smtClean="0"/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D3DE94-F307-4B9D-9B60-CB318EAFE982}" type="slidenum">
              <a:rPr lang="he-IL" smtClean="0"/>
              <a:t>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29473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FD679-DB16-42AA-970B-A7E92C817322}" type="datetimeFigureOut">
              <a:rPr lang="he-IL" smtClean="0"/>
              <a:t>י"ד/טבת/תשפ"ה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7CAA4-EA7A-4B5C-8DDA-AEEB8552288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24508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FD679-DB16-42AA-970B-A7E92C817322}" type="datetimeFigureOut">
              <a:rPr lang="he-IL" smtClean="0"/>
              <a:t>י"ד/טבת/תשפ"ה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7CAA4-EA7A-4B5C-8DDA-AEEB8552288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69828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FD679-DB16-42AA-970B-A7E92C817322}" type="datetimeFigureOut">
              <a:rPr lang="he-IL" smtClean="0"/>
              <a:t>י"ד/טבת/תשפ"ה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7CAA4-EA7A-4B5C-8DDA-AEEB8552288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471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FD679-DB16-42AA-970B-A7E92C817322}" type="datetimeFigureOut">
              <a:rPr lang="he-IL" smtClean="0"/>
              <a:t>י"ד/טבת/תשפ"ה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7CAA4-EA7A-4B5C-8DDA-AEEB8552288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49397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FD679-DB16-42AA-970B-A7E92C817322}" type="datetimeFigureOut">
              <a:rPr lang="he-IL" smtClean="0"/>
              <a:t>י"ד/טבת/תשפ"ה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7CAA4-EA7A-4B5C-8DDA-AEEB8552288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72920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FD679-DB16-42AA-970B-A7E92C817322}" type="datetimeFigureOut">
              <a:rPr lang="he-IL" smtClean="0"/>
              <a:t>י"ד/טבת/תשפ"ה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7CAA4-EA7A-4B5C-8DDA-AEEB8552288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22489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FD679-DB16-42AA-970B-A7E92C817322}" type="datetimeFigureOut">
              <a:rPr lang="he-IL" smtClean="0"/>
              <a:t>י"ד/טבת/תשפ"ה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7CAA4-EA7A-4B5C-8DDA-AEEB8552288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62414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FD679-DB16-42AA-970B-A7E92C817322}" type="datetimeFigureOut">
              <a:rPr lang="he-IL" smtClean="0"/>
              <a:t>י"ד/טבת/תשפ"ה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7CAA4-EA7A-4B5C-8DDA-AEEB8552288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55028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FD679-DB16-42AA-970B-A7E92C817322}" type="datetimeFigureOut">
              <a:rPr lang="he-IL" smtClean="0"/>
              <a:t>י"ד/טבת/תשפ"ה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7CAA4-EA7A-4B5C-8DDA-AEEB8552288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0275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FD679-DB16-42AA-970B-A7E92C817322}" type="datetimeFigureOut">
              <a:rPr lang="he-IL" smtClean="0"/>
              <a:t>י"ד/טבת/תשפ"ה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7CAA4-EA7A-4B5C-8DDA-AEEB8552288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65206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FD679-DB16-42AA-970B-A7E92C817322}" type="datetimeFigureOut">
              <a:rPr lang="he-IL" smtClean="0"/>
              <a:t>י"ד/טבת/תשפ"ה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7CAA4-EA7A-4B5C-8DDA-AEEB8552288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31490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F5B88F"/>
            </a:gs>
            <a:gs pos="0">
              <a:schemeClr val="accent2">
                <a:lumMod val="9000"/>
                <a:lumOff val="91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BFD679-DB16-42AA-970B-A7E92C817322}" type="datetimeFigureOut">
              <a:rPr lang="he-IL" smtClean="0"/>
              <a:t>י"ד/טבת/תשפ"ה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E7CAA4-EA7A-4B5C-8DDA-AEEB8552288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31503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info@haai.org.il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575663" y="288941"/>
            <a:ext cx="7992675" cy="1188000"/>
          </a:xfrm>
          <a:prstGeom prst="roundRect">
            <a:avLst/>
          </a:prstGeom>
          <a:solidFill>
            <a:srgbClr val="FFFFFF">
              <a:alpha val="69804"/>
            </a:srgbClr>
          </a:solidFill>
          <a:effectLst/>
        </p:spPr>
        <p:txBody>
          <a:bodyPr anchor="t">
            <a:noAutofit/>
          </a:bodyPr>
          <a:lstStyle/>
          <a:p>
            <a:r>
              <a:rPr lang="he-IL" sz="3400" dirty="0">
                <a:solidFill>
                  <a:srgbClr val="2F5597"/>
                </a:solidFill>
                <a:effectLst>
                  <a:outerShdw blurRad="50800" dist="25400" dir="5400000" algn="t" rotWithShape="0">
                    <a:srgbClr val="ED5F1F">
                      <a:alpha val="67000"/>
                    </a:srgbClr>
                  </a:outerShdw>
                </a:effectLst>
                <a:cs typeface="+mn-cs"/>
              </a:rPr>
              <a:t>עבודה מדעית במסגרת </a:t>
            </a:r>
            <a:r>
              <a:rPr lang="he-IL" sz="3400" dirty="0">
                <a:solidFill>
                  <a:schemeClr val="accent5">
                    <a:lumMod val="75000"/>
                  </a:schemeClr>
                </a:solidFill>
                <a:effectLst>
                  <a:outerShdw blurRad="50800" dist="25400" dir="5400000" algn="t" rotWithShape="0">
                    <a:srgbClr val="ED5F1F">
                      <a:alpha val="67000"/>
                    </a:srgbClr>
                  </a:outerShdw>
                </a:effectLst>
                <a:cs typeface="+mn-cs"/>
              </a:rPr>
              <a:t>מיזם </a:t>
            </a:r>
            <a:r>
              <a:rPr lang="he-IL" sz="34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50800" dist="25400" dir="5400000" algn="t" rotWithShape="0">
                    <a:srgbClr val="ED5F1F">
                      <a:alpha val="67000"/>
                    </a:srgbClr>
                  </a:outerShdw>
                </a:effectLst>
                <a:cs typeface="+mn-cs"/>
              </a:rPr>
              <a:t>קהילתי</a:t>
            </a:r>
            <a:br>
              <a:rPr lang="he-IL" sz="34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50800" dist="25400" dir="5400000" algn="t" rotWithShape="0">
                    <a:srgbClr val="ED5F1F">
                      <a:alpha val="67000"/>
                    </a:srgbClr>
                  </a:outerShdw>
                </a:effectLst>
                <a:cs typeface="+mn-cs"/>
              </a:rPr>
            </a:br>
            <a:r>
              <a:rPr lang="he-IL" sz="34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50800" dist="25400" dir="5400000" algn="t" rotWithShape="0">
                    <a:srgbClr val="ED5F1F">
                      <a:alpha val="67000"/>
                    </a:srgbClr>
                  </a:outerShdw>
                </a:effectLst>
                <a:cs typeface="+mn-cs"/>
              </a:rPr>
              <a:t>של </a:t>
            </a:r>
            <a:r>
              <a:rPr lang="he-IL" sz="3400" dirty="0">
                <a:solidFill>
                  <a:schemeClr val="accent5">
                    <a:lumMod val="75000"/>
                  </a:schemeClr>
                </a:solidFill>
                <a:effectLst>
                  <a:outerShdw blurRad="50800" dist="25400" dir="5400000" algn="t" rotWithShape="0">
                    <a:srgbClr val="ED5F1F">
                      <a:alpha val="67000"/>
                    </a:srgbClr>
                  </a:outerShdw>
                </a:effectLst>
                <a:cs typeface="+mn-cs"/>
              </a:rPr>
              <a:t>דו-קיום עם בעלי-חיים גדולים וקטנים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828367" y="5565439"/>
            <a:ext cx="6194850" cy="1655762"/>
          </a:xfrm>
        </p:spPr>
        <p:txBody>
          <a:bodyPr>
            <a:normAutofit/>
          </a:bodyPr>
          <a:lstStyle/>
          <a:p>
            <a:pPr algn="r"/>
            <a:r>
              <a:rPr lang="he-IL" sz="1800" dirty="0">
                <a:solidFill>
                  <a:srgbClr val="2F5597"/>
                </a:solidFill>
              </a:rPr>
              <a:t>יחסי תלמידים ובעלי-חיים: מפגשים מונחים בדגש על </a:t>
            </a:r>
            <a:r>
              <a:rPr lang="he-IL" sz="1800" dirty="0" err="1">
                <a:solidFill>
                  <a:srgbClr val="2F5597"/>
                </a:solidFill>
              </a:rPr>
              <a:t>תוכניות</a:t>
            </a:r>
            <a:r>
              <a:rPr lang="he-IL" sz="1800" dirty="0">
                <a:solidFill>
                  <a:srgbClr val="2F5597"/>
                </a:solidFill>
              </a:rPr>
              <a:t> הלימודים של מכון אדם וחיה, </a:t>
            </a:r>
            <a:r>
              <a:rPr lang="he-IL" sz="1800" dirty="0" smtClean="0">
                <a:solidFill>
                  <a:srgbClr val="2F5597"/>
                </a:solidFill>
              </a:rPr>
              <a:t>תשפ"ה, מפגש 11, 13.1.2025</a:t>
            </a:r>
          </a:p>
          <a:p>
            <a:pPr algn="r"/>
            <a:r>
              <a:rPr lang="he-IL" sz="1800" dirty="0" smtClean="0">
                <a:solidFill>
                  <a:srgbClr val="2F5597"/>
                </a:solidFill>
              </a:rPr>
              <a:t>ד"ר אריאל </a:t>
            </a:r>
            <a:r>
              <a:rPr lang="he-IL" sz="1800" dirty="0" err="1" smtClean="0">
                <a:solidFill>
                  <a:srgbClr val="2F5597"/>
                </a:solidFill>
              </a:rPr>
              <a:t>צבל</a:t>
            </a:r>
            <a:r>
              <a:rPr lang="he-IL" sz="1800" dirty="0" smtClean="0">
                <a:solidFill>
                  <a:srgbClr val="2F5597"/>
                </a:solidFill>
              </a:rPr>
              <a:t> (מנחה); פרופ' דן </a:t>
            </a:r>
            <a:r>
              <a:rPr lang="he-IL" sz="1800" dirty="0" err="1" smtClean="0">
                <a:solidFill>
                  <a:srgbClr val="2F5597"/>
                </a:solidFill>
              </a:rPr>
              <a:t>מלקינסון</a:t>
            </a:r>
            <a:r>
              <a:rPr lang="he-IL" sz="1800" dirty="0" smtClean="0">
                <a:solidFill>
                  <a:srgbClr val="2F5597"/>
                </a:solidFill>
              </a:rPr>
              <a:t> (אורח)</a:t>
            </a:r>
            <a:endParaRPr lang="he-IL" sz="1800" dirty="0">
              <a:solidFill>
                <a:srgbClr val="2F5597"/>
              </a:solidFill>
            </a:endParaRPr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04" y="5632648"/>
            <a:ext cx="2268000" cy="1132394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" y="1779666"/>
            <a:ext cx="6705600" cy="3657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16200000">
            <a:off x="-86548" y="3433229"/>
            <a:ext cx="2360806" cy="2308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900" dirty="0" smtClean="0">
                <a:solidFill>
                  <a:srgbClr val="2F5597"/>
                </a:solidFill>
              </a:rPr>
              <a:t>דימוי </a:t>
            </a:r>
            <a:r>
              <a:rPr lang="en-US" sz="900" dirty="0" smtClean="0">
                <a:solidFill>
                  <a:srgbClr val="2F5597"/>
                </a:solidFill>
              </a:rPr>
              <a:t>AI</a:t>
            </a:r>
            <a:r>
              <a:rPr lang="he-IL" sz="900" dirty="0" smtClean="0">
                <a:solidFill>
                  <a:srgbClr val="2F5597"/>
                </a:solidFill>
              </a:rPr>
              <a:t>: </a:t>
            </a:r>
            <a:r>
              <a:rPr lang="en-US" sz="900" dirty="0" smtClean="0">
                <a:solidFill>
                  <a:srgbClr val="2F5597"/>
                </a:solidFill>
              </a:rPr>
              <a:t>deepai.org</a:t>
            </a:r>
            <a:endParaRPr lang="he-IL" sz="900" dirty="0">
              <a:solidFill>
                <a:srgbClr val="2F5597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16200000">
            <a:off x="-908834" y="3354550"/>
            <a:ext cx="2577783" cy="5078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9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מצגת זו כוללת תמונות שאינן בבעלות מכון אדם וחיה.</a:t>
            </a:r>
          </a:p>
          <a:p>
            <a:r>
              <a:rPr lang="he-IL" sz="9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אם את/ה בעל/ת  תמונה וברצונך שתוסר מהמצגת, אנא בקש/י שנסיר אותה: </a:t>
            </a:r>
            <a:r>
              <a:rPr lang="en-US" sz="9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9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 </a:t>
            </a:r>
            <a:r>
              <a:rPr lang="en-US" sz="900" dirty="0" smtClean="0">
                <a:solidFill>
                  <a:schemeClr val="accent1">
                    <a:lumMod val="60000"/>
                    <a:lumOff val="40000"/>
                  </a:schemeClr>
                </a:solidFill>
                <a:hlinkClick r:id="rId5"/>
              </a:rPr>
              <a:t>info@haai.org.il</a:t>
            </a:r>
            <a:endParaRPr lang="he-IL" sz="9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9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767600" y="288000"/>
            <a:ext cx="5608800" cy="558162"/>
          </a:xfrm>
          <a:prstGeom prst="roundRect">
            <a:avLst/>
          </a:prstGeom>
          <a:solidFill>
            <a:srgbClr val="FFFFFF">
              <a:alpha val="89804"/>
            </a:srgbClr>
          </a:solidFill>
          <a:effectLst/>
        </p:spPr>
        <p:txBody>
          <a:bodyPr tIns="0" bIns="108000">
            <a:normAutofit/>
          </a:bodyPr>
          <a:lstStyle/>
          <a:p>
            <a:pPr>
              <a:lnSpc>
                <a:spcPts val="1800"/>
              </a:lnSpc>
              <a:spcBef>
                <a:spcPts val="0"/>
              </a:spcBef>
            </a:pPr>
            <a:r>
              <a:rPr lang="he-IL" sz="24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5400000" algn="t" rotWithShape="0">
                    <a:srgbClr val="ED5F1F">
                      <a:alpha val="40000"/>
                    </a:srgbClr>
                  </a:outerShdw>
                </a:effectLst>
                <a:cs typeface="+mn-cs"/>
              </a:rPr>
              <a:t>דו-קיום</a:t>
            </a:r>
            <a:endParaRPr lang="he-IL" sz="2400" dirty="0">
              <a:solidFill>
                <a:schemeClr val="accent5">
                  <a:lumMod val="75000"/>
                </a:schemeClr>
              </a:solidFill>
              <a:effectLst>
                <a:outerShdw blurRad="50800" dist="38100" dir="5400000" algn="t" rotWithShape="0">
                  <a:srgbClr val="ED5F1F">
                    <a:alpha val="40000"/>
                  </a:srgbClr>
                </a:outerShdw>
              </a:effectLst>
              <a:cs typeface="+mn-cs"/>
            </a:endParaRPr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04" y="5632648"/>
            <a:ext cx="2268000" cy="1132394"/>
          </a:xfrm>
          <a:prstGeom prst="rect">
            <a:avLst/>
          </a:prstGeom>
        </p:spPr>
      </p:pic>
      <p:sp>
        <p:nvSpPr>
          <p:cNvPr id="8" name="כותרת משנה 2"/>
          <p:cNvSpPr txBox="1">
            <a:spLocks/>
          </p:cNvSpPr>
          <p:nvPr/>
        </p:nvSpPr>
        <p:spPr>
          <a:xfrm>
            <a:off x="1768045" y="1166682"/>
            <a:ext cx="5607909" cy="2326950"/>
          </a:xfrm>
          <a:prstGeom prst="roundRect">
            <a:avLst/>
          </a:prstGeom>
          <a:solidFill>
            <a:srgbClr val="FFFFFF">
              <a:alpha val="80000"/>
            </a:srgbClr>
          </a:solidFill>
        </p:spPr>
        <p:txBody>
          <a:bodyPr vert="horz" lIns="91440" tIns="108000" rIns="91440" bIns="108000" rtlCol="0">
            <a:norm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  <a:spcAft>
                <a:spcPts val="800"/>
              </a:spcAft>
            </a:pPr>
            <a:r>
              <a:rPr lang="he-IL" sz="2000" dirty="0" smtClean="0"/>
              <a:t>דו-קיום – יחסים המאפשרים קיום במצב קונפליקט, בין צדדים חופשיים;</a:t>
            </a:r>
          </a:p>
          <a:p>
            <a:pPr algn="r">
              <a:spcBef>
                <a:spcPts val="0"/>
              </a:spcBef>
              <a:spcAft>
                <a:spcPts val="800"/>
              </a:spcAft>
            </a:pPr>
            <a:r>
              <a:rPr lang="he-IL" sz="2000" dirty="0" smtClean="0"/>
              <a:t>כלומר היחסים מתוחים ותובעים מחיר משני הצדדים, אך ללא אלימות קשה ביניהם;</a:t>
            </a:r>
          </a:p>
          <a:p>
            <a:pPr algn="r">
              <a:spcBef>
                <a:spcPts val="0"/>
              </a:spcBef>
              <a:spcAft>
                <a:spcPts val="800"/>
              </a:spcAft>
            </a:pPr>
            <a:r>
              <a:rPr lang="he-IL" sz="2000" dirty="0" smtClean="0"/>
              <a:t>למעשה אלימות קשה מגיעה כמעט תמיד מצד האדם, ולכן דו-קיום משמעו הימנעות אדם מהדברה/דילול.</a:t>
            </a:r>
            <a:endParaRPr lang="he-IL" sz="2000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3520" y="3502800"/>
            <a:ext cx="4016960" cy="3355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20823" y="6534210"/>
            <a:ext cx="2360806" cy="2308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900" dirty="0">
                <a:solidFill>
                  <a:srgbClr val="2F5597"/>
                </a:solidFill>
              </a:rPr>
              <a:t>Edward Hicks, The Peaceable Kingdom, c. 1834</a:t>
            </a:r>
            <a:endParaRPr lang="he-IL" sz="900" dirty="0">
              <a:solidFill>
                <a:srgbClr val="2F559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947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767600" y="288000"/>
            <a:ext cx="5608800" cy="558162"/>
          </a:xfrm>
          <a:prstGeom prst="roundRect">
            <a:avLst/>
          </a:prstGeom>
          <a:solidFill>
            <a:srgbClr val="FFFFFF">
              <a:alpha val="89804"/>
            </a:srgbClr>
          </a:solidFill>
          <a:effectLst/>
        </p:spPr>
        <p:txBody>
          <a:bodyPr tIns="0" bIns="108000">
            <a:normAutofit fontScale="90000"/>
          </a:bodyPr>
          <a:lstStyle/>
          <a:p>
            <a:pPr>
              <a:lnSpc>
                <a:spcPts val="1800"/>
              </a:lnSpc>
              <a:spcBef>
                <a:spcPts val="0"/>
              </a:spcBef>
            </a:pPr>
            <a:r>
              <a:rPr lang="he-IL" sz="24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5400000" algn="t" rotWithShape="0">
                    <a:srgbClr val="ED5F1F">
                      <a:alpha val="40000"/>
                    </a:srgbClr>
                  </a:outerShdw>
                </a:effectLst>
                <a:cs typeface="+mn-cs"/>
              </a:rPr>
              <a:t>אתגרים מתודולוגיים בהוראה על דו-קיום עם חיות</a:t>
            </a:r>
            <a:endParaRPr lang="he-IL" sz="2400" dirty="0">
              <a:solidFill>
                <a:schemeClr val="accent5">
                  <a:lumMod val="75000"/>
                </a:schemeClr>
              </a:solidFill>
              <a:effectLst>
                <a:outerShdw blurRad="50800" dist="38100" dir="5400000" algn="t" rotWithShape="0">
                  <a:srgbClr val="ED5F1F">
                    <a:alpha val="40000"/>
                  </a:srgbClr>
                </a:outerShdw>
              </a:effectLst>
              <a:cs typeface="+mn-cs"/>
            </a:endParaRPr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04" y="5632648"/>
            <a:ext cx="2268000" cy="1132394"/>
          </a:xfrm>
          <a:prstGeom prst="rect">
            <a:avLst/>
          </a:prstGeom>
        </p:spPr>
      </p:pic>
      <p:sp>
        <p:nvSpPr>
          <p:cNvPr id="6" name="מלבן מעוגל 5"/>
          <p:cNvSpPr/>
          <p:nvPr/>
        </p:nvSpPr>
        <p:spPr>
          <a:xfrm flipH="1">
            <a:off x="4415481" y="1170013"/>
            <a:ext cx="3924000" cy="2268000"/>
          </a:xfrm>
          <a:prstGeom prst="round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8000" tIns="23495" rIns="108000" bIns="23495" numCol="1" spcCol="1270" anchor="ctr" anchorCtr="0">
            <a:noAutofit/>
          </a:bodyPr>
          <a:lstStyle/>
          <a:p>
            <a:pPr algn="ctr" defTabSz="164465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</a:pPr>
            <a:r>
              <a:rPr lang="he-IL" dirty="0" smtClean="0">
                <a:solidFill>
                  <a:srgbClr val="2F5597"/>
                </a:solidFill>
              </a:rPr>
              <a:t>חשיבה חד-צדדית</a:t>
            </a:r>
          </a:p>
          <a:p>
            <a:pPr marL="216000" indent="-216000" defTabSz="164465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Font typeface="Calibri" panose="020F0502020204030204" pitchFamily="34" charset="0"/>
              <a:buChar char="―"/>
            </a:pPr>
            <a:r>
              <a:rPr lang="he-IL" dirty="0">
                <a:solidFill>
                  <a:schemeClr val="tx1"/>
                </a:solidFill>
              </a:rPr>
              <a:t>ההתייחסות אל חיות בלימודי המדעים בבית-הספר מסווגת כ"ביולוגיה"</a:t>
            </a:r>
          </a:p>
          <a:p>
            <a:pPr marL="216000" indent="-216000" defTabSz="164465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Font typeface="Calibri" panose="020F0502020204030204" pitchFamily="34" charset="0"/>
              <a:buChar char="―"/>
            </a:pPr>
            <a:r>
              <a:rPr lang="he-IL" dirty="0">
                <a:solidFill>
                  <a:schemeClr val="tx1"/>
                </a:solidFill>
              </a:rPr>
              <a:t>מתעלמים ממדעי החברה</a:t>
            </a:r>
          </a:p>
          <a:p>
            <a:pPr marL="216000" indent="-216000" defTabSz="164465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Font typeface="Calibri" panose="020F0502020204030204" pitchFamily="34" charset="0"/>
              <a:buChar char="―"/>
            </a:pPr>
            <a:r>
              <a:rPr lang="he-IL" dirty="0" smtClean="0">
                <a:solidFill>
                  <a:schemeClr val="tx1"/>
                </a:solidFill>
              </a:rPr>
              <a:t>הקונפליקט מוצג באופן אנתרופוצנטרי עם חיות כגורם שראוי לשלוט בו (ולפעמים – לשמור מרחק ממנו)</a:t>
            </a:r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7" name="מלבן מעוגל 6"/>
          <p:cNvSpPr/>
          <p:nvPr/>
        </p:nvSpPr>
        <p:spPr>
          <a:xfrm flipH="1">
            <a:off x="831198" y="978671"/>
            <a:ext cx="2844000" cy="1260000"/>
          </a:xfrm>
          <a:prstGeom prst="round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8000" tIns="23495" rIns="108000" bIns="23495" numCol="1" spcCol="1270" anchor="ctr" anchorCtr="0">
            <a:noAutofit/>
          </a:bodyPr>
          <a:lstStyle/>
          <a:p>
            <a:pPr algn="ctr" defTabSz="164465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</a:pPr>
            <a:r>
              <a:rPr lang="he-IL" dirty="0" smtClean="0">
                <a:solidFill>
                  <a:srgbClr val="2F5597"/>
                </a:solidFill>
              </a:rPr>
              <a:t>בין-תחומיות</a:t>
            </a:r>
          </a:p>
          <a:p>
            <a:pPr algn="ctr" defTabSz="1644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e-IL" dirty="0" smtClean="0">
                <a:solidFill>
                  <a:schemeClr val="tx1"/>
                </a:solidFill>
              </a:rPr>
              <a:t>שימוש שווה בכלים </a:t>
            </a:r>
            <a:r>
              <a:rPr lang="he-IL" dirty="0">
                <a:solidFill>
                  <a:schemeClr val="tx1"/>
                </a:solidFill>
              </a:rPr>
              <a:t>ממדעי החיים </a:t>
            </a:r>
            <a:r>
              <a:rPr lang="he-IL" dirty="0" smtClean="0">
                <a:solidFill>
                  <a:schemeClr val="tx1"/>
                </a:solidFill>
              </a:rPr>
              <a:t>וכלים </a:t>
            </a:r>
            <a:r>
              <a:rPr lang="he-IL" dirty="0">
                <a:solidFill>
                  <a:schemeClr val="tx1"/>
                </a:solidFill>
              </a:rPr>
              <a:t>ממדעי </a:t>
            </a:r>
            <a:r>
              <a:rPr lang="he-IL" dirty="0" smtClean="0">
                <a:solidFill>
                  <a:schemeClr val="tx1"/>
                </a:solidFill>
              </a:rPr>
              <a:t>החברה</a:t>
            </a:r>
            <a:endParaRPr lang="he-IL" kern="1200" dirty="0">
              <a:solidFill>
                <a:schemeClr val="tx1"/>
              </a:solidFill>
            </a:endParaRPr>
          </a:p>
        </p:txBody>
      </p:sp>
      <p:sp>
        <p:nvSpPr>
          <p:cNvPr id="8" name="מלבן מעוגל 7"/>
          <p:cNvSpPr/>
          <p:nvPr/>
        </p:nvSpPr>
        <p:spPr>
          <a:xfrm flipH="1">
            <a:off x="831198" y="2366390"/>
            <a:ext cx="2844000" cy="1260000"/>
          </a:xfrm>
          <a:prstGeom prst="round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8000" tIns="23495" rIns="108000" bIns="23495" numCol="1" spcCol="1270" anchor="ctr" anchorCtr="0">
            <a:noAutofit/>
          </a:bodyPr>
          <a:lstStyle/>
          <a:p>
            <a:pPr algn="ctr" defTabSz="164465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</a:pPr>
            <a:r>
              <a:rPr lang="he-IL" dirty="0">
                <a:solidFill>
                  <a:srgbClr val="2F5597"/>
                </a:solidFill>
              </a:rPr>
              <a:t>גישור</a:t>
            </a:r>
          </a:p>
          <a:p>
            <a:pPr algn="ctr" defTabSz="1644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e-IL" dirty="0">
                <a:solidFill>
                  <a:schemeClr val="tx1"/>
                </a:solidFill>
              </a:rPr>
              <a:t>יש גורמים בעייתיים בשני הצדדים, והטיפול בקונפליקט מחייב </a:t>
            </a:r>
            <a:r>
              <a:rPr lang="he-IL" dirty="0" smtClean="0">
                <a:solidFill>
                  <a:schemeClr val="tx1"/>
                </a:solidFill>
              </a:rPr>
              <a:t>יחס דומה לשניהם</a:t>
            </a:r>
            <a:endParaRPr lang="he-IL" kern="1200" dirty="0">
              <a:solidFill>
                <a:schemeClr val="tx1"/>
              </a:solidFill>
            </a:endParaRPr>
          </a:p>
        </p:txBody>
      </p:sp>
      <p:grpSp>
        <p:nvGrpSpPr>
          <p:cNvPr id="12" name="קבוצה 11"/>
          <p:cNvGrpSpPr/>
          <p:nvPr/>
        </p:nvGrpSpPr>
        <p:grpSpPr>
          <a:xfrm>
            <a:off x="3541460" y="1431085"/>
            <a:ext cx="995327" cy="1726203"/>
            <a:chOff x="3541460" y="1426295"/>
            <a:chExt cx="995327" cy="1726203"/>
          </a:xfrm>
          <a:solidFill>
            <a:srgbClr val="F5B990">
              <a:alpha val="69804"/>
            </a:srgbClr>
          </a:solidFill>
        </p:grpSpPr>
        <p:sp>
          <p:nvSpPr>
            <p:cNvPr id="9" name="חץ מכופף למעלה 8"/>
            <p:cNvSpPr/>
            <p:nvPr/>
          </p:nvSpPr>
          <p:spPr>
            <a:xfrm rot="16200000">
              <a:off x="3451460" y="1516295"/>
              <a:ext cx="900000" cy="720000"/>
            </a:xfrm>
            <a:prstGeom prst="bentUp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0" name="חץ מכופף למעלה 9"/>
            <p:cNvSpPr/>
            <p:nvPr/>
          </p:nvSpPr>
          <p:spPr>
            <a:xfrm rot="5400000" flipV="1">
              <a:off x="3488239" y="2378498"/>
              <a:ext cx="828000" cy="720000"/>
            </a:xfrm>
            <a:prstGeom prst="bentUp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1" name="מלבן 10"/>
            <p:cNvSpPr/>
            <p:nvPr/>
          </p:nvSpPr>
          <p:spPr>
            <a:xfrm>
              <a:off x="4262240" y="2208957"/>
              <a:ext cx="274547" cy="18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pic>
        <p:nvPicPr>
          <p:cNvPr id="14" name="תמונה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0000" y="3563137"/>
            <a:ext cx="5364000" cy="330614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419194" y="6627168"/>
            <a:ext cx="2360806" cy="2308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/>
            <a:r>
              <a:rPr lang="he-IL" sz="900" dirty="0" smtClean="0">
                <a:solidFill>
                  <a:srgbClr val="2F5597"/>
                </a:solidFill>
              </a:rPr>
              <a:t>תמונת מסך מאתר משרד החינוך</a:t>
            </a:r>
            <a:endParaRPr lang="he-IL" sz="900" dirty="0">
              <a:solidFill>
                <a:srgbClr val="2F559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622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767600" y="288000"/>
            <a:ext cx="5608800" cy="558162"/>
          </a:xfrm>
          <a:prstGeom prst="roundRect">
            <a:avLst/>
          </a:prstGeom>
          <a:solidFill>
            <a:srgbClr val="FFFFFF">
              <a:alpha val="89804"/>
            </a:srgbClr>
          </a:solidFill>
          <a:effectLst/>
        </p:spPr>
        <p:txBody>
          <a:bodyPr tIns="0" bIns="108000">
            <a:normAutofit/>
          </a:bodyPr>
          <a:lstStyle/>
          <a:p>
            <a:pPr>
              <a:lnSpc>
                <a:spcPts val="1800"/>
              </a:lnSpc>
              <a:spcBef>
                <a:spcPts val="0"/>
              </a:spcBef>
            </a:pPr>
            <a:r>
              <a:rPr lang="he-IL" sz="24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5400000" algn="t" rotWithShape="0">
                    <a:srgbClr val="ED5F1F">
                      <a:alpha val="40000"/>
                    </a:srgbClr>
                  </a:outerShdw>
                </a:effectLst>
                <a:cs typeface="+mn-cs"/>
              </a:rPr>
              <a:t>אתגרים טכניים בהוראה על דו-קיום עם חיות</a:t>
            </a:r>
            <a:endParaRPr lang="he-IL" sz="2400" dirty="0">
              <a:solidFill>
                <a:schemeClr val="accent5">
                  <a:lumMod val="75000"/>
                </a:schemeClr>
              </a:solidFill>
              <a:effectLst>
                <a:outerShdw blurRad="50800" dist="38100" dir="5400000" algn="t" rotWithShape="0">
                  <a:srgbClr val="ED5F1F">
                    <a:alpha val="40000"/>
                  </a:srgbClr>
                </a:outerShdw>
              </a:effectLst>
              <a:cs typeface="+mn-cs"/>
            </a:endParaRPr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04" y="5632648"/>
            <a:ext cx="2268000" cy="1132394"/>
          </a:xfrm>
          <a:prstGeom prst="rect">
            <a:avLst/>
          </a:prstGeom>
        </p:spPr>
      </p:pic>
      <p:sp>
        <p:nvSpPr>
          <p:cNvPr id="6" name="מלבן מעוגל 5"/>
          <p:cNvSpPr/>
          <p:nvPr/>
        </p:nvSpPr>
        <p:spPr>
          <a:xfrm flipH="1">
            <a:off x="2610000" y="990236"/>
            <a:ext cx="3924000" cy="1800000"/>
          </a:xfrm>
          <a:prstGeom prst="round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8000" tIns="23495" rIns="108000" bIns="23495" numCol="1" spcCol="1270" anchor="ctr" anchorCtr="0">
            <a:noAutofit/>
          </a:bodyPr>
          <a:lstStyle/>
          <a:p>
            <a:pPr algn="ctr" defTabSz="1644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e-IL" dirty="0">
                <a:solidFill>
                  <a:schemeClr val="tx1"/>
                </a:solidFill>
              </a:rPr>
              <a:t>הקונפליקט מתקיים מחוץ לשטח בית-הספר ו/או מחוץ לשעות </a:t>
            </a:r>
            <a:r>
              <a:rPr lang="he-IL" dirty="0" smtClean="0">
                <a:solidFill>
                  <a:schemeClr val="tx1"/>
                </a:solidFill>
              </a:rPr>
              <a:t>הלימודים;</a:t>
            </a:r>
          </a:p>
          <a:p>
            <a:pPr algn="ctr" defTabSz="1644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e-IL" dirty="0">
                <a:solidFill>
                  <a:schemeClr val="tx1"/>
                </a:solidFill>
              </a:rPr>
              <a:t>ו</a:t>
            </a:r>
            <a:r>
              <a:rPr lang="he-IL" dirty="0" smtClean="0">
                <a:solidFill>
                  <a:schemeClr val="tx1"/>
                </a:solidFill>
              </a:rPr>
              <a:t>קשה </a:t>
            </a:r>
            <a:r>
              <a:rPr lang="he-IL" dirty="0">
                <a:solidFill>
                  <a:schemeClr val="tx1"/>
                </a:solidFill>
              </a:rPr>
              <a:t>למצוא שאלות מחקר המתאימות למסגרת זמן לחוצה ובלי מכשור </a:t>
            </a:r>
            <a:r>
              <a:rPr lang="he-IL" dirty="0" smtClean="0">
                <a:solidFill>
                  <a:schemeClr val="tx1"/>
                </a:solidFill>
              </a:rPr>
              <a:t>מיוחד</a:t>
            </a:r>
            <a:endParaRPr lang="he-IL" kern="1200" dirty="0">
              <a:solidFill>
                <a:schemeClr val="tx1"/>
              </a:solidFill>
            </a:endParaRPr>
          </a:p>
        </p:txBody>
      </p:sp>
      <p:sp>
        <p:nvSpPr>
          <p:cNvPr id="7" name="מלבן מעוגל 6"/>
          <p:cNvSpPr/>
          <p:nvPr/>
        </p:nvSpPr>
        <p:spPr>
          <a:xfrm flipH="1">
            <a:off x="4325291" y="5308694"/>
            <a:ext cx="2844000" cy="1044000"/>
          </a:xfrm>
          <a:prstGeom prst="round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8000" tIns="23495" rIns="108000" bIns="23495" numCol="1" spcCol="1270" anchor="ctr" anchorCtr="0">
            <a:noAutofit/>
          </a:bodyPr>
          <a:lstStyle/>
          <a:p>
            <a:pPr algn="ctr" defTabSz="164465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</a:pPr>
            <a:r>
              <a:rPr lang="he-IL" dirty="0" smtClean="0">
                <a:solidFill>
                  <a:srgbClr val="2F5597"/>
                </a:solidFill>
              </a:rPr>
              <a:t>כלי מעקב</a:t>
            </a:r>
          </a:p>
          <a:p>
            <a:pPr algn="ctr" defTabSz="1644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e-IL" dirty="0">
                <a:solidFill>
                  <a:schemeClr val="tx1"/>
                </a:solidFill>
              </a:rPr>
              <a:t>לוח לאיסוף עקבות; מצלמות </a:t>
            </a:r>
            <a:r>
              <a:rPr lang="he-IL" dirty="0" smtClean="0">
                <a:solidFill>
                  <a:schemeClr val="tx1"/>
                </a:solidFill>
              </a:rPr>
              <a:t>שביל; </a:t>
            </a:r>
            <a:r>
              <a:rPr lang="he-IL" dirty="0">
                <a:solidFill>
                  <a:schemeClr val="tx1"/>
                </a:solidFill>
              </a:rPr>
              <a:t>מצלמות ביטחון</a:t>
            </a:r>
            <a:endParaRPr lang="he-IL" kern="1200" dirty="0">
              <a:solidFill>
                <a:schemeClr val="tx1"/>
              </a:solidFill>
            </a:endParaRPr>
          </a:p>
        </p:txBody>
      </p:sp>
      <p:sp>
        <p:nvSpPr>
          <p:cNvPr id="8" name="מלבן מעוגל 7"/>
          <p:cNvSpPr/>
          <p:nvPr/>
        </p:nvSpPr>
        <p:spPr>
          <a:xfrm flipH="1">
            <a:off x="666880" y="2932546"/>
            <a:ext cx="2844000" cy="1044000"/>
          </a:xfrm>
          <a:prstGeom prst="round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8000" tIns="23495" rIns="108000" bIns="23495" numCol="1" spcCol="1270" anchor="ctr" anchorCtr="0">
            <a:noAutofit/>
          </a:bodyPr>
          <a:lstStyle/>
          <a:p>
            <a:pPr algn="ctr" defTabSz="164465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</a:pPr>
            <a:r>
              <a:rPr lang="he-IL" dirty="0" smtClean="0">
                <a:solidFill>
                  <a:srgbClr val="2F5597"/>
                </a:solidFill>
              </a:rPr>
              <a:t>עבודת בית</a:t>
            </a:r>
            <a:endParaRPr lang="he-IL" dirty="0">
              <a:solidFill>
                <a:srgbClr val="2F5597"/>
              </a:solidFill>
            </a:endParaRPr>
          </a:p>
          <a:p>
            <a:pPr algn="ctr" defTabSz="1644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e-IL" dirty="0" smtClean="0">
                <a:solidFill>
                  <a:schemeClr val="tx1"/>
                </a:solidFill>
              </a:rPr>
              <a:t>התבוננות </a:t>
            </a:r>
            <a:r>
              <a:rPr lang="he-IL" dirty="0" err="1" smtClean="0">
                <a:solidFill>
                  <a:schemeClr val="tx1"/>
                </a:solidFill>
              </a:rPr>
              <a:t>וריאיונות</a:t>
            </a:r>
            <a:r>
              <a:rPr lang="he-IL" dirty="0" smtClean="0">
                <a:solidFill>
                  <a:schemeClr val="tx1"/>
                </a:solidFill>
              </a:rPr>
              <a:t> בבית ובחצר</a:t>
            </a:r>
            <a:endParaRPr lang="he-IL" kern="1200" dirty="0">
              <a:solidFill>
                <a:schemeClr val="tx1"/>
              </a:solidFill>
            </a:endParaRPr>
          </a:p>
        </p:txBody>
      </p:sp>
      <p:sp>
        <p:nvSpPr>
          <p:cNvPr id="13" name="מלבן מעוגל 12"/>
          <p:cNvSpPr/>
          <p:nvPr/>
        </p:nvSpPr>
        <p:spPr>
          <a:xfrm flipH="1">
            <a:off x="1333462" y="4122384"/>
            <a:ext cx="2844000" cy="1044000"/>
          </a:xfrm>
          <a:prstGeom prst="round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8000" tIns="23495" rIns="108000" bIns="23495" numCol="1" spcCol="1270" anchor="ctr" anchorCtr="0">
            <a:noAutofit/>
          </a:bodyPr>
          <a:lstStyle/>
          <a:p>
            <a:pPr algn="ctr" defTabSz="164465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</a:pPr>
            <a:r>
              <a:rPr lang="he-IL" dirty="0" smtClean="0">
                <a:solidFill>
                  <a:srgbClr val="2F5597"/>
                </a:solidFill>
              </a:rPr>
              <a:t>בבית-הספר</a:t>
            </a:r>
            <a:endParaRPr lang="he-IL" dirty="0">
              <a:solidFill>
                <a:srgbClr val="2F5597"/>
              </a:solidFill>
            </a:endParaRPr>
          </a:p>
          <a:p>
            <a:pPr algn="ctr" defTabSz="1644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e-IL" dirty="0" smtClean="0">
                <a:solidFill>
                  <a:schemeClr val="tx1"/>
                </a:solidFill>
              </a:rPr>
              <a:t>עבודה בשתי כיתות – קבוצת התערבות וקבוצת ביקורת</a:t>
            </a:r>
            <a:endParaRPr lang="he-IL" kern="1200" dirty="0">
              <a:solidFill>
                <a:schemeClr val="tx1"/>
              </a:solidFill>
            </a:endParaRPr>
          </a:p>
        </p:txBody>
      </p:sp>
      <p:sp>
        <p:nvSpPr>
          <p:cNvPr id="18" name="מלבן מעוגל 17"/>
          <p:cNvSpPr/>
          <p:nvPr/>
        </p:nvSpPr>
        <p:spPr>
          <a:xfrm flipH="1">
            <a:off x="5638207" y="2934310"/>
            <a:ext cx="2844000" cy="1044000"/>
          </a:xfrm>
          <a:prstGeom prst="round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8000" tIns="23495" rIns="108000" bIns="23495" numCol="1" spcCol="1270" anchor="ctr" anchorCtr="0">
            <a:noAutofit/>
          </a:bodyPr>
          <a:lstStyle/>
          <a:p>
            <a:pPr algn="ctr" defTabSz="164465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</a:pPr>
            <a:r>
              <a:rPr lang="he-IL" dirty="0" smtClean="0">
                <a:solidFill>
                  <a:srgbClr val="2F5597"/>
                </a:solidFill>
              </a:rPr>
              <a:t>סימנים בשטח</a:t>
            </a:r>
          </a:p>
          <a:p>
            <a:pPr algn="ctr" defTabSz="1644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e-IL" dirty="0" smtClean="0">
                <a:solidFill>
                  <a:schemeClr val="tx1"/>
                </a:solidFill>
              </a:rPr>
              <a:t>התמקדות במבנים ובסימני פעולה של אדם ו/או חיה</a:t>
            </a:r>
            <a:endParaRPr lang="he-IL" kern="1200" dirty="0">
              <a:solidFill>
                <a:schemeClr val="tx1"/>
              </a:solidFill>
            </a:endParaRPr>
          </a:p>
        </p:txBody>
      </p:sp>
      <p:sp>
        <p:nvSpPr>
          <p:cNvPr id="24" name="מלבן מעוגל 23"/>
          <p:cNvSpPr/>
          <p:nvPr/>
        </p:nvSpPr>
        <p:spPr>
          <a:xfrm flipH="1">
            <a:off x="4980771" y="4122384"/>
            <a:ext cx="2844000" cy="1044000"/>
          </a:xfrm>
          <a:prstGeom prst="round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8000" tIns="23495" rIns="108000" bIns="23495" numCol="1" spcCol="1270" anchor="ctr" anchorCtr="0">
            <a:noAutofit/>
          </a:bodyPr>
          <a:lstStyle/>
          <a:p>
            <a:pPr algn="ctr" defTabSz="164465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</a:pPr>
            <a:r>
              <a:rPr lang="he-IL" dirty="0" smtClean="0">
                <a:solidFill>
                  <a:srgbClr val="2F5597"/>
                </a:solidFill>
              </a:rPr>
              <a:t>השוואה</a:t>
            </a:r>
          </a:p>
          <a:p>
            <a:pPr algn="ctr" defTabSz="1644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e-IL" dirty="0" smtClean="0">
                <a:solidFill>
                  <a:schemeClr val="tx1"/>
                </a:solidFill>
              </a:rPr>
              <a:t>השוואה בין סימנים בסביבות שיש ביניהן הבדל מוגדר </a:t>
            </a:r>
            <a:endParaRPr lang="he-IL" kern="1200" dirty="0">
              <a:solidFill>
                <a:schemeClr val="tx1"/>
              </a:solidFill>
            </a:endParaRPr>
          </a:p>
        </p:txBody>
      </p:sp>
      <p:sp>
        <p:nvSpPr>
          <p:cNvPr id="28" name="חץ למטה 27"/>
          <p:cNvSpPr/>
          <p:nvPr/>
        </p:nvSpPr>
        <p:spPr>
          <a:xfrm rot="19831718">
            <a:off x="6598977" y="2001927"/>
            <a:ext cx="316194" cy="1116000"/>
          </a:xfrm>
          <a:custGeom>
            <a:avLst/>
            <a:gdLst>
              <a:gd name="connsiteX0" fmla="*/ 0 w 316194"/>
              <a:gd name="connsiteY0" fmla="*/ 615332 h 773429"/>
              <a:gd name="connsiteX1" fmla="*/ 79049 w 316194"/>
              <a:gd name="connsiteY1" fmla="*/ 615332 h 773429"/>
              <a:gd name="connsiteX2" fmla="*/ 79049 w 316194"/>
              <a:gd name="connsiteY2" fmla="*/ 0 h 773429"/>
              <a:gd name="connsiteX3" fmla="*/ 237146 w 316194"/>
              <a:gd name="connsiteY3" fmla="*/ 0 h 773429"/>
              <a:gd name="connsiteX4" fmla="*/ 237146 w 316194"/>
              <a:gd name="connsiteY4" fmla="*/ 615332 h 773429"/>
              <a:gd name="connsiteX5" fmla="*/ 316194 w 316194"/>
              <a:gd name="connsiteY5" fmla="*/ 615332 h 773429"/>
              <a:gd name="connsiteX6" fmla="*/ 158097 w 316194"/>
              <a:gd name="connsiteY6" fmla="*/ 773429 h 773429"/>
              <a:gd name="connsiteX7" fmla="*/ 0 w 316194"/>
              <a:gd name="connsiteY7" fmla="*/ 615332 h 773429"/>
              <a:gd name="connsiteX0" fmla="*/ 0 w 316194"/>
              <a:gd name="connsiteY0" fmla="*/ 615332 h 1063986"/>
              <a:gd name="connsiteX1" fmla="*/ 79049 w 316194"/>
              <a:gd name="connsiteY1" fmla="*/ 615332 h 1063986"/>
              <a:gd name="connsiteX2" fmla="*/ 79049 w 316194"/>
              <a:gd name="connsiteY2" fmla="*/ 0 h 1063986"/>
              <a:gd name="connsiteX3" fmla="*/ 237146 w 316194"/>
              <a:gd name="connsiteY3" fmla="*/ 0 h 1063986"/>
              <a:gd name="connsiteX4" fmla="*/ 237146 w 316194"/>
              <a:gd name="connsiteY4" fmla="*/ 615332 h 1063986"/>
              <a:gd name="connsiteX5" fmla="*/ 316194 w 316194"/>
              <a:gd name="connsiteY5" fmla="*/ 615332 h 1063986"/>
              <a:gd name="connsiteX6" fmla="*/ 166643 w 316194"/>
              <a:gd name="connsiteY6" fmla="*/ 1063986 h 1063986"/>
              <a:gd name="connsiteX7" fmla="*/ 0 w 316194"/>
              <a:gd name="connsiteY7" fmla="*/ 615332 h 1063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6194" h="1063986">
                <a:moveTo>
                  <a:pt x="0" y="615332"/>
                </a:moveTo>
                <a:lnTo>
                  <a:pt x="79049" y="615332"/>
                </a:lnTo>
                <a:lnTo>
                  <a:pt x="79049" y="0"/>
                </a:lnTo>
                <a:lnTo>
                  <a:pt x="237146" y="0"/>
                </a:lnTo>
                <a:lnTo>
                  <a:pt x="237146" y="615332"/>
                </a:lnTo>
                <a:lnTo>
                  <a:pt x="316194" y="615332"/>
                </a:lnTo>
                <a:lnTo>
                  <a:pt x="166643" y="1063986"/>
                </a:lnTo>
                <a:lnTo>
                  <a:pt x="0" y="615332"/>
                </a:lnTo>
                <a:close/>
              </a:path>
            </a:pathLst>
          </a:custGeom>
          <a:solidFill>
            <a:srgbClr val="F5B99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9" name="חץ למטה 27"/>
          <p:cNvSpPr/>
          <p:nvPr/>
        </p:nvSpPr>
        <p:spPr>
          <a:xfrm rot="1917939">
            <a:off x="2207541" y="1991912"/>
            <a:ext cx="316194" cy="1116000"/>
          </a:xfrm>
          <a:custGeom>
            <a:avLst/>
            <a:gdLst>
              <a:gd name="connsiteX0" fmla="*/ 0 w 316194"/>
              <a:gd name="connsiteY0" fmla="*/ 615332 h 773429"/>
              <a:gd name="connsiteX1" fmla="*/ 79049 w 316194"/>
              <a:gd name="connsiteY1" fmla="*/ 615332 h 773429"/>
              <a:gd name="connsiteX2" fmla="*/ 79049 w 316194"/>
              <a:gd name="connsiteY2" fmla="*/ 0 h 773429"/>
              <a:gd name="connsiteX3" fmla="*/ 237146 w 316194"/>
              <a:gd name="connsiteY3" fmla="*/ 0 h 773429"/>
              <a:gd name="connsiteX4" fmla="*/ 237146 w 316194"/>
              <a:gd name="connsiteY4" fmla="*/ 615332 h 773429"/>
              <a:gd name="connsiteX5" fmla="*/ 316194 w 316194"/>
              <a:gd name="connsiteY5" fmla="*/ 615332 h 773429"/>
              <a:gd name="connsiteX6" fmla="*/ 158097 w 316194"/>
              <a:gd name="connsiteY6" fmla="*/ 773429 h 773429"/>
              <a:gd name="connsiteX7" fmla="*/ 0 w 316194"/>
              <a:gd name="connsiteY7" fmla="*/ 615332 h 773429"/>
              <a:gd name="connsiteX0" fmla="*/ 0 w 316194"/>
              <a:gd name="connsiteY0" fmla="*/ 615332 h 1063986"/>
              <a:gd name="connsiteX1" fmla="*/ 79049 w 316194"/>
              <a:gd name="connsiteY1" fmla="*/ 615332 h 1063986"/>
              <a:gd name="connsiteX2" fmla="*/ 79049 w 316194"/>
              <a:gd name="connsiteY2" fmla="*/ 0 h 1063986"/>
              <a:gd name="connsiteX3" fmla="*/ 237146 w 316194"/>
              <a:gd name="connsiteY3" fmla="*/ 0 h 1063986"/>
              <a:gd name="connsiteX4" fmla="*/ 237146 w 316194"/>
              <a:gd name="connsiteY4" fmla="*/ 615332 h 1063986"/>
              <a:gd name="connsiteX5" fmla="*/ 316194 w 316194"/>
              <a:gd name="connsiteY5" fmla="*/ 615332 h 1063986"/>
              <a:gd name="connsiteX6" fmla="*/ 166643 w 316194"/>
              <a:gd name="connsiteY6" fmla="*/ 1063986 h 1063986"/>
              <a:gd name="connsiteX7" fmla="*/ 0 w 316194"/>
              <a:gd name="connsiteY7" fmla="*/ 615332 h 1063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6194" h="1063986">
                <a:moveTo>
                  <a:pt x="0" y="615332"/>
                </a:moveTo>
                <a:lnTo>
                  <a:pt x="79049" y="615332"/>
                </a:lnTo>
                <a:lnTo>
                  <a:pt x="79049" y="0"/>
                </a:lnTo>
                <a:lnTo>
                  <a:pt x="237146" y="0"/>
                </a:lnTo>
                <a:lnTo>
                  <a:pt x="237146" y="615332"/>
                </a:lnTo>
                <a:lnTo>
                  <a:pt x="316194" y="615332"/>
                </a:lnTo>
                <a:lnTo>
                  <a:pt x="166643" y="1063986"/>
                </a:lnTo>
                <a:lnTo>
                  <a:pt x="0" y="615332"/>
                </a:lnTo>
                <a:close/>
              </a:path>
            </a:pathLst>
          </a:custGeom>
          <a:solidFill>
            <a:srgbClr val="F5B99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0" name="חץ למטה 27"/>
          <p:cNvSpPr/>
          <p:nvPr/>
        </p:nvSpPr>
        <p:spPr>
          <a:xfrm>
            <a:off x="4432958" y="2710355"/>
            <a:ext cx="316194" cy="2750408"/>
          </a:xfrm>
          <a:custGeom>
            <a:avLst/>
            <a:gdLst>
              <a:gd name="connsiteX0" fmla="*/ 0 w 316194"/>
              <a:gd name="connsiteY0" fmla="*/ 615332 h 773429"/>
              <a:gd name="connsiteX1" fmla="*/ 79049 w 316194"/>
              <a:gd name="connsiteY1" fmla="*/ 615332 h 773429"/>
              <a:gd name="connsiteX2" fmla="*/ 79049 w 316194"/>
              <a:gd name="connsiteY2" fmla="*/ 0 h 773429"/>
              <a:gd name="connsiteX3" fmla="*/ 237146 w 316194"/>
              <a:gd name="connsiteY3" fmla="*/ 0 h 773429"/>
              <a:gd name="connsiteX4" fmla="*/ 237146 w 316194"/>
              <a:gd name="connsiteY4" fmla="*/ 615332 h 773429"/>
              <a:gd name="connsiteX5" fmla="*/ 316194 w 316194"/>
              <a:gd name="connsiteY5" fmla="*/ 615332 h 773429"/>
              <a:gd name="connsiteX6" fmla="*/ 158097 w 316194"/>
              <a:gd name="connsiteY6" fmla="*/ 773429 h 773429"/>
              <a:gd name="connsiteX7" fmla="*/ 0 w 316194"/>
              <a:gd name="connsiteY7" fmla="*/ 615332 h 773429"/>
              <a:gd name="connsiteX0" fmla="*/ 0 w 316194"/>
              <a:gd name="connsiteY0" fmla="*/ 615332 h 1063986"/>
              <a:gd name="connsiteX1" fmla="*/ 79049 w 316194"/>
              <a:gd name="connsiteY1" fmla="*/ 615332 h 1063986"/>
              <a:gd name="connsiteX2" fmla="*/ 79049 w 316194"/>
              <a:gd name="connsiteY2" fmla="*/ 0 h 1063986"/>
              <a:gd name="connsiteX3" fmla="*/ 237146 w 316194"/>
              <a:gd name="connsiteY3" fmla="*/ 0 h 1063986"/>
              <a:gd name="connsiteX4" fmla="*/ 237146 w 316194"/>
              <a:gd name="connsiteY4" fmla="*/ 615332 h 1063986"/>
              <a:gd name="connsiteX5" fmla="*/ 316194 w 316194"/>
              <a:gd name="connsiteY5" fmla="*/ 615332 h 1063986"/>
              <a:gd name="connsiteX6" fmla="*/ 166643 w 316194"/>
              <a:gd name="connsiteY6" fmla="*/ 1063986 h 1063986"/>
              <a:gd name="connsiteX7" fmla="*/ 0 w 316194"/>
              <a:gd name="connsiteY7" fmla="*/ 615332 h 1063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6194" h="1063986">
                <a:moveTo>
                  <a:pt x="0" y="615332"/>
                </a:moveTo>
                <a:lnTo>
                  <a:pt x="79049" y="615332"/>
                </a:lnTo>
                <a:lnTo>
                  <a:pt x="79049" y="0"/>
                </a:lnTo>
                <a:lnTo>
                  <a:pt x="237146" y="0"/>
                </a:lnTo>
                <a:lnTo>
                  <a:pt x="237146" y="615332"/>
                </a:lnTo>
                <a:lnTo>
                  <a:pt x="316194" y="615332"/>
                </a:lnTo>
                <a:lnTo>
                  <a:pt x="166643" y="1063986"/>
                </a:lnTo>
                <a:lnTo>
                  <a:pt x="0" y="615332"/>
                </a:lnTo>
                <a:close/>
              </a:path>
            </a:pathLst>
          </a:custGeom>
          <a:solidFill>
            <a:srgbClr val="F5B99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1" name="חץ למטה 27"/>
          <p:cNvSpPr/>
          <p:nvPr/>
        </p:nvSpPr>
        <p:spPr>
          <a:xfrm rot="-1080000">
            <a:off x="5167925" y="2666751"/>
            <a:ext cx="316194" cy="1620000"/>
          </a:xfrm>
          <a:custGeom>
            <a:avLst/>
            <a:gdLst>
              <a:gd name="connsiteX0" fmla="*/ 0 w 316194"/>
              <a:gd name="connsiteY0" fmla="*/ 615332 h 773429"/>
              <a:gd name="connsiteX1" fmla="*/ 79049 w 316194"/>
              <a:gd name="connsiteY1" fmla="*/ 615332 h 773429"/>
              <a:gd name="connsiteX2" fmla="*/ 79049 w 316194"/>
              <a:gd name="connsiteY2" fmla="*/ 0 h 773429"/>
              <a:gd name="connsiteX3" fmla="*/ 237146 w 316194"/>
              <a:gd name="connsiteY3" fmla="*/ 0 h 773429"/>
              <a:gd name="connsiteX4" fmla="*/ 237146 w 316194"/>
              <a:gd name="connsiteY4" fmla="*/ 615332 h 773429"/>
              <a:gd name="connsiteX5" fmla="*/ 316194 w 316194"/>
              <a:gd name="connsiteY5" fmla="*/ 615332 h 773429"/>
              <a:gd name="connsiteX6" fmla="*/ 158097 w 316194"/>
              <a:gd name="connsiteY6" fmla="*/ 773429 h 773429"/>
              <a:gd name="connsiteX7" fmla="*/ 0 w 316194"/>
              <a:gd name="connsiteY7" fmla="*/ 615332 h 773429"/>
              <a:gd name="connsiteX0" fmla="*/ 0 w 316194"/>
              <a:gd name="connsiteY0" fmla="*/ 615332 h 1063986"/>
              <a:gd name="connsiteX1" fmla="*/ 79049 w 316194"/>
              <a:gd name="connsiteY1" fmla="*/ 615332 h 1063986"/>
              <a:gd name="connsiteX2" fmla="*/ 79049 w 316194"/>
              <a:gd name="connsiteY2" fmla="*/ 0 h 1063986"/>
              <a:gd name="connsiteX3" fmla="*/ 237146 w 316194"/>
              <a:gd name="connsiteY3" fmla="*/ 0 h 1063986"/>
              <a:gd name="connsiteX4" fmla="*/ 237146 w 316194"/>
              <a:gd name="connsiteY4" fmla="*/ 615332 h 1063986"/>
              <a:gd name="connsiteX5" fmla="*/ 316194 w 316194"/>
              <a:gd name="connsiteY5" fmla="*/ 615332 h 1063986"/>
              <a:gd name="connsiteX6" fmla="*/ 166643 w 316194"/>
              <a:gd name="connsiteY6" fmla="*/ 1063986 h 1063986"/>
              <a:gd name="connsiteX7" fmla="*/ 0 w 316194"/>
              <a:gd name="connsiteY7" fmla="*/ 615332 h 1063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6194" h="1063986">
                <a:moveTo>
                  <a:pt x="0" y="615332"/>
                </a:moveTo>
                <a:lnTo>
                  <a:pt x="79049" y="615332"/>
                </a:lnTo>
                <a:lnTo>
                  <a:pt x="79049" y="0"/>
                </a:lnTo>
                <a:lnTo>
                  <a:pt x="237146" y="0"/>
                </a:lnTo>
                <a:lnTo>
                  <a:pt x="237146" y="615332"/>
                </a:lnTo>
                <a:lnTo>
                  <a:pt x="316194" y="615332"/>
                </a:lnTo>
                <a:lnTo>
                  <a:pt x="166643" y="1063986"/>
                </a:lnTo>
                <a:lnTo>
                  <a:pt x="0" y="615332"/>
                </a:lnTo>
                <a:close/>
              </a:path>
            </a:pathLst>
          </a:custGeom>
          <a:solidFill>
            <a:srgbClr val="F5B99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2" name="חץ למטה 27"/>
          <p:cNvSpPr/>
          <p:nvPr/>
        </p:nvSpPr>
        <p:spPr>
          <a:xfrm rot="1080000">
            <a:off x="3645149" y="2683298"/>
            <a:ext cx="316194" cy="1620000"/>
          </a:xfrm>
          <a:custGeom>
            <a:avLst/>
            <a:gdLst>
              <a:gd name="connsiteX0" fmla="*/ 0 w 316194"/>
              <a:gd name="connsiteY0" fmla="*/ 615332 h 773429"/>
              <a:gd name="connsiteX1" fmla="*/ 79049 w 316194"/>
              <a:gd name="connsiteY1" fmla="*/ 615332 h 773429"/>
              <a:gd name="connsiteX2" fmla="*/ 79049 w 316194"/>
              <a:gd name="connsiteY2" fmla="*/ 0 h 773429"/>
              <a:gd name="connsiteX3" fmla="*/ 237146 w 316194"/>
              <a:gd name="connsiteY3" fmla="*/ 0 h 773429"/>
              <a:gd name="connsiteX4" fmla="*/ 237146 w 316194"/>
              <a:gd name="connsiteY4" fmla="*/ 615332 h 773429"/>
              <a:gd name="connsiteX5" fmla="*/ 316194 w 316194"/>
              <a:gd name="connsiteY5" fmla="*/ 615332 h 773429"/>
              <a:gd name="connsiteX6" fmla="*/ 158097 w 316194"/>
              <a:gd name="connsiteY6" fmla="*/ 773429 h 773429"/>
              <a:gd name="connsiteX7" fmla="*/ 0 w 316194"/>
              <a:gd name="connsiteY7" fmla="*/ 615332 h 773429"/>
              <a:gd name="connsiteX0" fmla="*/ 0 w 316194"/>
              <a:gd name="connsiteY0" fmla="*/ 615332 h 1063986"/>
              <a:gd name="connsiteX1" fmla="*/ 79049 w 316194"/>
              <a:gd name="connsiteY1" fmla="*/ 615332 h 1063986"/>
              <a:gd name="connsiteX2" fmla="*/ 79049 w 316194"/>
              <a:gd name="connsiteY2" fmla="*/ 0 h 1063986"/>
              <a:gd name="connsiteX3" fmla="*/ 237146 w 316194"/>
              <a:gd name="connsiteY3" fmla="*/ 0 h 1063986"/>
              <a:gd name="connsiteX4" fmla="*/ 237146 w 316194"/>
              <a:gd name="connsiteY4" fmla="*/ 615332 h 1063986"/>
              <a:gd name="connsiteX5" fmla="*/ 316194 w 316194"/>
              <a:gd name="connsiteY5" fmla="*/ 615332 h 1063986"/>
              <a:gd name="connsiteX6" fmla="*/ 166643 w 316194"/>
              <a:gd name="connsiteY6" fmla="*/ 1063986 h 1063986"/>
              <a:gd name="connsiteX7" fmla="*/ 0 w 316194"/>
              <a:gd name="connsiteY7" fmla="*/ 615332 h 1063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6194" h="1063986">
                <a:moveTo>
                  <a:pt x="0" y="615332"/>
                </a:moveTo>
                <a:lnTo>
                  <a:pt x="79049" y="615332"/>
                </a:lnTo>
                <a:lnTo>
                  <a:pt x="79049" y="0"/>
                </a:lnTo>
                <a:lnTo>
                  <a:pt x="237146" y="0"/>
                </a:lnTo>
                <a:lnTo>
                  <a:pt x="237146" y="615332"/>
                </a:lnTo>
                <a:lnTo>
                  <a:pt x="316194" y="615332"/>
                </a:lnTo>
                <a:lnTo>
                  <a:pt x="166643" y="1063986"/>
                </a:lnTo>
                <a:lnTo>
                  <a:pt x="0" y="615332"/>
                </a:lnTo>
                <a:close/>
              </a:path>
            </a:pathLst>
          </a:custGeom>
          <a:solidFill>
            <a:srgbClr val="F5B99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37" name="תמונה 3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422" y="3606233"/>
            <a:ext cx="4333714" cy="3252319"/>
          </a:xfrm>
          <a:prstGeom prst="rect">
            <a:avLst/>
          </a:prstGeom>
        </p:spPr>
      </p:pic>
      <p:pic>
        <p:nvPicPr>
          <p:cNvPr id="38" name="תמונה 3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2958" y="3335624"/>
            <a:ext cx="4711041" cy="3533281"/>
          </a:xfrm>
          <a:prstGeom prst="rect">
            <a:avLst/>
          </a:prstGeom>
        </p:spPr>
      </p:pic>
      <p:pic>
        <p:nvPicPr>
          <p:cNvPr id="39" name="תמונה 3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87" y="1519849"/>
            <a:ext cx="2594180" cy="2447870"/>
          </a:xfrm>
          <a:prstGeom prst="rect">
            <a:avLst/>
          </a:prstGeom>
        </p:spPr>
      </p:pic>
      <p:pic>
        <p:nvPicPr>
          <p:cNvPr id="36" name="תמונה 3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1" y="2559927"/>
            <a:ext cx="5646630" cy="1813038"/>
          </a:xfrm>
          <a:prstGeom prst="rect">
            <a:avLst/>
          </a:prstGeom>
        </p:spPr>
      </p:pic>
      <p:pic>
        <p:nvPicPr>
          <p:cNvPr id="35" name="תמונה 3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5721" y="2932546"/>
            <a:ext cx="2891653" cy="392545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515981" y="4924009"/>
            <a:ext cx="177503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900" dirty="0" smtClean="0">
                <a:solidFill>
                  <a:srgbClr val="2F5597"/>
                </a:solidFill>
              </a:rPr>
              <a:t>חולדה מצויה(?) בחלון דירת מגורים צילום:</a:t>
            </a:r>
            <a:r>
              <a:rPr lang="en-US" sz="900" dirty="0" smtClean="0">
                <a:solidFill>
                  <a:srgbClr val="2F5597"/>
                </a:solidFill>
              </a:rPr>
              <a:t> </a:t>
            </a:r>
            <a:r>
              <a:rPr lang="he-IL" sz="900" dirty="0" smtClean="0">
                <a:solidFill>
                  <a:srgbClr val="2F5597"/>
                </a:solidFill>
              </a:rPr>
              <a:t>טל זילברמן, </a:t>
            </a:r>
            <a:r>
              <a:rPr lang="he-IL" sz="900" dirty="0" err="1" smtClean="0">
                <a:solidFill>
                  <a:srgbClr val="2F5597"/>
                </a:solidFill>
              </a:rPr>
              <a:t>פייסבוק</a:t>
            </a:r>
            <a:endParaRPr lang="he-IL" sz="900" dirty="0">
              <a:solidFill>
                <a:srgbClr val="2F5597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69000" y="4363269"/>
            <a:ext cx="4091293" cy="2308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900" dirty="0" smtClean="0">
                <a:solidFill>
                  <a:schemeClr val="accent1">
                    <a:lumMod val="75000"/>
                  </a:schemeClr>
                </a:solidFill>
              </a:rPr>
              <a:t>פחים מוטמנים במצבים שונים. צילומים: מימין </a:t>
            </a:r>
            <a:r>
              <a:rPr lang="he-IL" sz="900" dirty="0" err="1" smtClean="0">
                <a:solidFill>
                  <a:schemeClr val="accent1">
                    <a:lumMod val="75000"/>
                  </a:schemeClr>
                </a:solidFill>
              </a:rPr>
              <a:t>עמקניוז</a:t>
            </a:r>
            <a:r>
              <a:rPr lang="he-IL" sz="900" dirty="0" smtClean="0">
                <a:solidFill>
                  <a:schemeClr val="accent1">
                    <a:lumMod val="75000"/>
                  </a:schemeClr>
                </a:solidFill>
              </a:rPr>
              <a:t>, משמאל דוד לוי, כאן דרום</a:t>
            </a:r>
            <a:endParaRPr lang="he-IL" sz="9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612893" y="6148005"/>
            <a:ext cx="222242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he-IL" sz="900" dirty="0" smtClean="0">
                <a:solidFill>
                  <a:srgbClr val="2F5597"/>
                </a:solidFill>
              </a:rPr>
              <a:t>סנונית מערות:</a:t>
            </a:r>
            <a:r>
              <a:rPr lang="en-US" sz="900" dirty="0" smtClean="0">
                <a:solidFill>
                  <a:srgbClr val="2F5597"/>
                </a:solidFill>
              </a:rPr>
              <a:t> </a:t>
            </a:r>
            <a:r>
              <a:rPr lang="he-IL" sz="900" dirty="0" smtClean="0">
                <a:solidFill>
                  <a:srgbClr val="2F5597"/>
                </a:solidFill>
              </a:rPr>
              <a:t>קן שהושמד בידי אדם</a:t>
            </a:r>
          </a:p>
          <a:p>
            <a:pPr algn="l"/>
            <a:r>
              <a:rPr lang="he-IL" sz="900" dirty="0" smtClean="0">
                <a:solidFill>
                  <a:srgbClr val="2F5597"/>
                </a:solidFill>
              </a:rPr>
              <a:t>וקן חדש שנבנה עליו. צילום: אריאל </a:t>
            </a:r>
            <a:r>
              <a:rPr lang="he-IL" sz="900" dirty="0" err="1" smtClean="0">
                <a:solidFill>
                  <a:srgbClr val="2F5597"/>
                </a:solidFill>
              </a:rPr>
              <a:t>צבל</a:t>
            </a:r>
            <a:endParaRPr lang="he-IL" sz="900" dirty="0">
              <a:solidFill>
                <a:srgbClr val="2F5597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13130" y="3208474"/>
            <a:ext cx="228432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900" dirty="0">
                <a:solidFill>
                  <a:srgbClr val="2F5597"/>
                </a:solidFill>
              </a:rPr>
              <a:t>לוח לאיסוף עקבות (גיליון שנמרחה עליו אבקת פחם מהולה במים), צילום: </a:t>
            </a:r>
            <a:r>
              <a:rPr lang="en-US" sz="900" dirty="0">
                <a:solidFill>
                  <a:srgbClr val="2F5597"/>
                </a:solidFill>
              </a:rPr>
              <a:t>cascadiawild.org</a:t>
            </a:r>
            <a:endParaRPr lang="he-IL" sz="900" dirty="0">
              <a:solidFill>
                <a:srgbClr val="2F559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76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3" grpId="0" animBg="1"/>
      <p:bldP spid="18" grpId="0" animBg="1"/>
      <p:bldP spid="24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20" grpId="0"/>
      <p:bldP spid="20" grpId="1"/>
      <p:bldP spid="21" grpId="0"/>
      <p:bldP spid="21" grpId="1"/>
      <p:bldP spid="22" grpId="0"/>
      <p:bldP spid="22" grpId="1"/>
      <p:bldP spid="3" grpId="0"/>
      <p:bldP spid="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אליפסה 15"/>
          <p:cNvSpPr/>
          <p:nvPr/>
        </p:nvSpPr>
        <p:spPr>
          <a:xfrm>
            <a:off x="478969" y="65256"/>
            <a:ext cx="1008000" cy="1008000"/>
          </a:xfrm>
          <a:prstGeom prst="ellipse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767600" y="288000"/>
            <a:ext cx="5608800" cy="558162"/>
          </a:xfrm>
          <a:prstGeom prst="roundRect">
            <a:avLst/>
          </a:prstGeom>
          <a:solidFill>
            <a:srgbClr val="FFFFFF">
              <a:alpha val="89804"/>
            </a:srgbClr>
          </a:solidFill>
          <a:effectLst/>
        </p:spPr>
        <p:txBody>
          <a:bodyPr tIns="0" bIns="108000">
            <a:normAutofit/>
          </a:bodyPr>
          <a:lstStyle/>
          <a:p>
            <a:pPr>
              <a:lnSpc>
                <a:spcPts val="1800"/>
              </a:lnSpc>
              <a:spcBef>
                <a:spcPts val="0"/>
              </a:spcBef>
            </a:pPr>
            <a:r>
              <a:rPr lang="he-IL" sz="24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5400000" algn="t" rotWithShape="0">
                    <a:srgbClr val="ED5F1F">
                      <a:alpha val="40000"/>
                    </a:srgbClr>
                  </a:outerShdw>
                </a:effectLst>
                <a:cs typeface="+mn-cs"/>
              </a:rPr>
              <a:t>פשרות (דו-קיום) בין אדם לבעלי-חיים</a:t>
            </a:r>
            <a:endParaRPr lang="he-IL" sz="2400" dirty="0">
              <a:solidFill>
                <a:schemeClr val="accent5">
                  <a:lumMod val="75000"/>
                </a:schemeClr>
              </a:solidFill>
              <a:effectLst>
                <a:outerShdw blurRad="50800" dist="38100" dir="5400000" algn="t" rotWithShape="0">
                  <a:srgbClr val="ED5F1F">
                    <a:alpha val="40000"/>
                  </a:srgbClr>
                </a:outerShdw>
              </a:effectLst>
              <a:cs typeface="+mn-cs"/>
            </a:endParaRP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768046" y="1119499"/>
            <a:ext cx="5607909" cy="5494946"/>
          </a:xfrm>
          <a:prstGeom prst="roundRect">
            <a:avLst/>
          </a:prstGeom>
          <a:solidFill>
            <a:srgbClr val="FFFFFF">
              <a:alpha val="80000"/>
            </a:srgbClr>
          </a:solidFill>
        </p:spPr>
        <p:txBody>
          <a:bodyPr tIns="108000" rIns="108000" bIns="108000">
            <a:normAutofit fontScale="92500" lnSpcReduction="20000"/>
          </a:bodyPr>
          <a:lstStyle/>
          <a:p>
            <a:pPr algn="r"/>
            <a:r>
              <a:rPr lang="he-IL" sz="2000" dirty="0" smtClean="0">
                <a:solidFill>
                  <a:srgbClr val="2F5597"/>
                </a:solidFill>
              </a:rPr>
              <a:t>סנוניות</a:t>
            </a:r>
            <a:r>
              <a:rPr lang="he-IL" sz="2000" dirty="0" smtClean="0"/>
              <a:t>: טיפוח תדמית טובה, הכרת פתרונות, לשלשיות תחת קינים, הגבלת מקומות עמידה בחניונים</a:t>
            </a:r>
          </a:p>
          <a:p>
            <a:pPr algn="r"/>
            <a:r>
              <a:rPr lang="he-IL" sz="2000" dirty="0" smtClean="0">
                <a:solidFill>
                  <a:srgbClr val="2F5597"/>
                </a:solidFill>
              </a:rPr>
              <a:t>יונים</a:t>
            </a:r>
            <a:r>
              <a:rPr lang="he-IL" sz="2000" dirty="0" smtClean="0"/>
              <a:t>: סובלנות, אחריות אדריכלית, מניעת האכלה, חסימת מרפסות, דוקרנים/חוטים על שפת גגות, עיקור ביצים בשובך</a:t>
            </a:r>
          </a:p>
          <a:p>
            <a:pPr algn="r"/>
            <a:r>
              <a:rPr lang="he-IL" sz="2000" dirty="0" smtClean="0">
                <a:solidFill>
                  <a:srgbClr val="2F5597"/>
                </a:solidFill>
              </a:rPr>
              <a:t>מיינות</a:t>
            </a:r>
            <a:r>
              <a:rPr lang="he-IL" sz="2000" dirty="0" smtClean="0"/>
              <a:t>: סובלנות, אחריות אדריכלית, חסימת </a:t>
            </a:r>
            <a:r>
              <a:rPr lang="he-IL" sz="2000" dirty="0"/>
              <a:t>מרפסות, </a:t>
            </a:r>
            <a:r>
              <a:rPr lang="he-IL" sz="2000" smtClean="0"/>
              <a:t>ביטול מדשאות? </a:t>
            </a:r>
            <a:r>
              <a:rPr lang="he-IL" sz="2000" dirty="0" smtClean="0"/>
              <a:t>הגנה על קינון מינים אחרים</a:t>
            </a:r>
          </a:p>
          <a:p>
            <a:pPr algn="r"/>
            <a:r>
              <a:rPr lang="he-IL" sz="2000" dirty="0" smtClean="0">
                <a:solidFill>
                  <a:srgbClr val="2F5597"/>
                </a:solidFill>
              </a:rPr>
              <a:t>חזירים</a:t>
            </a:r>
            <a:r>
              <a:rPr lang="he-IL" sz="2000" dirty="0" smtClean="0"/>
              <a:t>: טיפול בפחדים, אחריות תברואתית, כללי התנהגות, מניעת האכלה, שליטה בזבל, גידור, גינון, בקרת השקיה? הרתעה?</a:t>
            </a:r>
          </a:p>
          <a:p>
            <a:pPr algn="r"/>
            <a:r>
              <a:rPr lang="he-IL" sz="2000" dirty="0">
                <a:solidFill>
                  <a:srgbClr val="2F5597"/>
                </a:solidFill>
              </a:rPr>
              <a:t>תנים</a:t>
            </a:r>
            <a:r>
              <a:rPr lang="he-IL" sz="2000" dirty="0" smtClean="0"/>
              <a:t>: </a:t>
            </a:r>
            <a:r>
              <a:rPr lang="he-IL" sz="2000" dirty="0"/>
              <a:t>טיפול בפחדים, אחריות תברואתית, מניעת האכלה, שליטה בזבל, גידור, </a:t>
            </a:r>
            <a:r>
              <a:rPr lang="he-IL" sz="2000" dirty="0" smtClean="0"/>
              <a:t>בקרת השקיה?</a:t>
            </a:r>
            <a:r>
              <a:rPr lang="en-US" sz="2000" dirty="0" smtClean="0"/>
              <a:t> </a:t>
            </a:r>
            <a:r>
              <a:rPr lang="he-IL" sz="2000" dirty="0" smtClean="0"/>
              <a:t>הרתעה, הסדרת אופן ההאכלה של חתולים</a:t>
            </a:r>
          </a:p>
          <a:p>
            <a:pPr algn="r"/>
            <a:r>
              <a:rPr lang="he-IL" sz="2000" dirty="0">
                <a:solidFill>
                  <a:srgbClr val="2F5597"/>
                </a:solidFill>
              </a:rPr>
              <a:t>חתולים</a:t>
            </a:r>
            <a:r>
              <a:rPr lang="he-IL" sz="2000" dirty="0" smtClean="0"/>
              <a:t>:</a:t>
            </a:r>
            <a:r>
              <a:rPr lang="en-US" sz="2000" dirty="0" smtClean="0"/>
              <a:t> </a:t>
            </a:r>
            <a:r>
              <a:rPr lang="he-IL" sz="2000" dirty="0" smtClean="0"/>
              <a:t>סובלנות, אחריות תברואתית </a:t>
            </a:r>
            <a:r>
              <a:rPr lang="he-IL" sz="2000" dirty="0" err="1" smtClean="0"/>
              <a:t>ושכנותית</a:t>
            </a:r>
            <a:r>
              <a:rPr lang="he-IL" sz="2000" dirty="0" smtClean="0"/>
              <a:t>, הסדרת אופן ההאכלה, שליטה בזבל, עיקור, חסימת קומות קרקע</a:t>
            </a:r>
          </a:p>
          <a:p>
            <a:pPr algn="r"/>
            <a:r>
              <a:rPr lang="he-IL" sz="2000" dirty="0" smtClean="0">
                <a:solidFill>
                  <a:srgbClr val="2F5597"/>
                </a:solidFill>
              </a:rPr>
              <a:t>מכרסמים</a:t>
            </a:r>
            <a:r>
              <a:rPr lang="he-IL" sz="2000" dirty="0" smtClean="0"/>
              <a:t>:</a:t>
            </a:r>
            <a:r>
              <a:rPr lang="en-US" sz="2000" dirty="0" smtClean="0"/>
              <a:t> </a:t>
            </a:r>
            <a:r>
              <a:rPr lang="he-IL" sz="2000" dirty="0" smtClean="0"/>
              <a:t>סובלנות? אחריות תברואתית ועיצובית, ניקיון, ביטול מקומות מסתור, עידוד טורפים טבעיים</a:t>
            </a:r>
            <a:endParaRPr lang="he-IL" sz="2000" dirty="0"/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04" y="5632648"/>
            <a:ext cx="2268000" cy="1132394"/>
          </a:xfrm>
          <a:prstGeom prst="rect">
            <a:avLst/>
          </a:prstGeom>
        </p:spPr>
      </p:pic>
      <p:sp>
        <p:nvSpPr>
          <p:cNvPr id="4" name="אליפסה 3"/>
          <p:cNvSpPr/>
          <p:nvPr/>
        </p:nvSpPr>
        <p:spPr>
          <a:xfrm>
            <a:off x="7657032" y="1300543"/>
            <a:ext cx="1008000" cy="1008000"/>
          </a:xfrm>
          <a:prstGeom prst="ellipse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אליפסה 6"/>
          <p:cNvSpPr>
            <a:spLocks noChangeAspect="1"/>
          </p:cNvSpPr>
          <p:nvPr/>
        </p:nvSpPr>
        <p:spPr>
          <a:xfrm flipH="1">
            <a:off x="469141" y="2037343"/>
            <a:ext cx="1008000" cy="1008000"/>
          </a:xfrm>
          <a:prstGeom prst="ellipse">
            <a:avLst/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אליפסה 7"/>
          <p:cNvSpPr/>
          <p:nvPr/>
        </p:nvSpPr>
        <p:spPr>
          <a:xfrm>
            <a:off x="7657032" y="2657510"/>
            <a:ext cx="1008000" cy="1008000"/>
          </a:xfrm>
          <a:prstGeom prst="ellipse">
            <a:avLst/>
          </a:prstGeom>
          <a:blipFill dpi="0"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אליפסה 8"/>
          <p:cNvSpPr/>
          <p:nvPr/>
        </p:nvSpPr>
        <p:spPr>
          <a:xfrm flipH="1">
            <a:off x="469141" y="3304304"/>
            <a:ext cx="1008000" cy="1008000"/>
          </a:xfrm>
          <a:prstGeom prst="ellipse">
            <a:avLst/>
          </a:prstGeom>
          <a:blipFill dpi="0"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אליפסה 9"/>
          <p:cNvSpPr/>
          <p:nvPr/>
        </p:nvSpPr>
        <p:spPr>
          <a:xfrm>
            <a:off x="469141" y="4734463"/>
            <a:ext cx="1008000" cy="1008000"/>
          </a:xfrm>
          <a:prstGeom prst="ellipse">
            <a:avLst/>
          </a:prstGeom>
          <a:blipFill dpi="0"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אליפסה 10"/>
          <p:cNvSpPr/>
          <p:nvPr/>
        </p:nvSpPr>
        <p:spPr>
          <a:xfrm flipH="1">
            <a:off x="7657032" y="5405634"/>
            <a:ext cx="1008000" cy="1008000"/>
          </a:xfrm>
          <a:prstGeom prst="ellipse">
            <a:avLst/>
          </a:prstGeom>
          <a:blipFill dpi="0"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אליפסה 11"/>
          <p:cNvSpPr/>
          <p:nvPr/>
        </p:nvSpPr>
        <p:spPr>
          <a:xfrm>
            <a:off x="7657032" y="4040118"/>
            <a:ext cx="1008000" cy="1008000"/>
          </a:xfrm>
          <a:prstGeom prst="ellipse">
            <a:avLst/>
          </a:prstGeom>
          <a:blipFill dpi="0"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TextBox 5"/>
          <p:cNvSpPr txBox="1"/>
          <p:nvPr/>
        </p:nvSpPr>
        <p:spPr>
          <a:xfrm>
            <a:off x="3363238" y="6343496"/>
            <a:ext cx="2417524" cy="2308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9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כל הצילומים בדף זה לקוחים </a:t>
            </a:r>
            <a:r>
              <a:rPr lang="he-IL" sz="9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מויקיפדיה</a:t>
            </a:r>
            <a:endParaRPr lang="he-IL" sz="9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25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767600" y="288000"/>
            <a:ext cx="5608800" cy="558162"/>
          </a:xfrm>
          <a:prstGeom prst="roundRect">
            <a:avLst/>
          </a:prstGeom>
          <a:solidFill>
            <a:srgbClr val="FFFFFF">
              <a:alpha val="89804"/>
            </a:srgbClr>
          </a:solidFill>
          <a:effectLst/>
        </p:spPr>
        <p:txBody>
          <a:bodyPr tIns="0" bIns="108000">
            <a:normAutofit/>
          </a:bodyPr>
          <a:lstStyle/>
          <a:p>
            <a:pPr>
              <a:lnSpc>
                <a:spcPts val="1800"/>
              </a:lnSpc>
              <a:spcBef>
                <a:spcPts val="0"/>
              </a:spcBef>
            </a:pPr>
            <a:r>
              <a:rPr lang="he-IL" sz="24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5400000" algn="t" rotWithShape="0">
                    <a:srgbClr val="ED5F1F">
                      <a:alpha val="40000"/>
                    </a:srgbClr>
                  </a:outerShdw>
                </a:effectLst>
                <a:cs typeface="+mn-cs"/>
              </a:rPr>
              <a:t>מיזם קהילתי של </a:t>
            </a:r>
            <a:r>
              <a:rPr lang="he-IL" sz="2400" dirty="0"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5400000" algn="t" rotWithShape="0">
                    <a:srgbClr val="ED5F1F">
                      <a:alpha val="40000"/>
                    </a:srgbClr>
                  </a:outerShdw>
                </a:effectLst>
                <a:cs typeface="+mn-cs"/>
              </a:rPr>
              <a:t>דו-קיום עם </a:t>
            </a:r>
            <a:r>
              <a:rPr lang="he-IL" sz="24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5400000" algn="t" rotWithShape="0">
                    <a:srgbClr val="ED5F1F">
                      <a:alpha val="40000"/>
                    </a:srgbClr>
                  </a:outerShdw>
                </a:effectLst>
                <a:cs typeface="+mn-cs"/>
              </a:rPr>
              <a:t>בעלי-חיים</a:t>
            </a:r>
            <a:endParaRPr lang="he-IL" sz="2400" dirty="0">
              <a:solidFill>
                <a:schemeClr val="accent5">
                  <a:lumMod val="75000"/>
                </a:schemeClr>
              </a:solidFill>
              <a:effectLst>
                <a:outerShdw blurRad="50800" dist="38100" dir="5400000" algn="t" rotWithShape="0">
                  <a:srgbClr val="ED5F1F">
                    <a:alpha val="40000"/>
                  </a:srgbClr>
                </a:outerShdw>
              </a:effectLst>
              <a:cs typeface="+mn-cs"/>
            </a:endParaRPr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3199913"/>
            <a:ext cx="6705600" cy="3657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16200000">
            <a:off x="-86548" y="4853476"/>
            <a:ext cx="2360806" cy="2308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900" dirty="0" smtClean="0">
                <a:solidFill>
                  <a:srgbClr val="2F5597"/>
                </a:solidFill>
              </a:rPr>
              <a:t>דימוי </a:t>
            </a:r>
            <a:r>
              <a:rPr lang="en-US" sz="900" dirty="0" smtClean="0">
                <a:solidFill>
                  <a:srgbClr val="2F5597"/>
                </a:solidFill>
              </a:rPr>
              <a:t>AI</a:t>
            </a:r>
            <a:r>
              <a:rPr lang="he-IL" sz="900" dirty="0" smtClean="0">
                <a:solidFill>
                  <a:srgbClr val="2F5597"/>
                </a:solidFill>
              </a:rPr>
              <a:t>: </a:t>
            </a:r>
            <a:r>
              <a:rPr lang="en-US" sz="900" dirty="0" smtClean="0">
                <a:solidFill>
                  <a:srgbClr val="2F5597"/>
                </a:solidFill>
              </a:rPr>
              <a:t>deepai.org</a:t>
            </a:r>
            <a:endParaRPr lang="he-IL" sz="900" dirty="0">
              <a:solidFill>
                <a:srgbClr val="2F5597"/>
              </a:solidFill>
            </a:endParaRPr>
          </a:p>
        </p:txBody>
      </p:sp>
      <p:sp>
        <p:nvSpPr>
          <p:cNvPr id="9" name="כותרת משנה 2"/>
          <p:cNvSpPr txBox="1">
            <a:spLocks/>
          </p:cNvSpPr>
          <p:nvPr/>
        </p:nvSpPr>
        <p:spPr>
          <a:xfrm>
            <a:off x="1768046" y="1126261"/>
            <a:ext cx="5607909" cy="4032000"/>
          </a:xfrm>
          <a:prstGeom prst="roundRect">
            <a:avLst/>
          </a:prstGeom>
          <a:solidFill>
            <a:srgbClr val="FFFFFF">
              <a:alpha val="80000"/>
            </a:srgbClr>
          </a:solidFill>
        </p:spPr>
        <p:txBody>
          <a:bodyPr vert="horz" lIns="91440" tIns="108000" rIns="91440" bIns="108000" rtlCol="0">
            <a:normAutofit fontScale="92500" lnSpcReduction="10000"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he-IL" sz="2200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</a:rPr>
              <a:t>מיזם קהילתי – מי מעורב?</a:t>
            </a:r>
          </a:p>
          <a:p>
            <a:pPr marL="342900" indent="-342900" algn="r"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―"/>
            </a:pPr>
            <a:r>
              <a:rPr lang="he-IL" sz="1900" dirty="0"/>
              <a:t>תושבים מן השורה – הכרחי</a:t>
            </a:r>
          </a:p>
          <a:p>
            <a:pPr marL="342900" indent="-342900" algn="r"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―"/>
            </a:pPr>
            <a:r>
              <a:rPr lang="he-IL" sz="1900" dirty="0" smtClean="0"/>
              <a:t>רשויות ובעלי-מקצוע – אפשרי</a:t>
            </a:r>
          </a:p>
          <a:p>
            <a:pPr marL="342900" indent="-342900" algn="r"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―"/>
            </a:pPr>
            <a:r>
              <a:rPr lang="he-IL" sz="1900" dirty="0" smtClean="0"/>
              <a:t>בתי-ספר – אפשרי</a:t>
            </a:r>
            <a:endParaRPr lang="he-IL" sz="1900" dirty="0"/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he-IL" sz="2200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</a:rPr>
              <a:t>מיזם קהילתי – מה עושים?</a:t>
            </a:r>
          </a:p>
          <a:p>
            <a:pPr marL="342900" indent="-342900" algn="r"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―"/>
            </a:pPr>
            <a:r>
              <a:rPr lang="he-IL" sz="1900" dirty="0" smtClean="0"/>
              <a:t>אפיון הקונפליקט מנקודות מבט שונות – של אנשים ושל החיות (מחקר שדה)</a:t>
            </a:r>
          </a:p>
          <a:p>
            <a:pPr marL="342900" indent="-342900" algn="r"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―"/>
            </a:pPr>
            <a:r>
              <a:rPr lang="he-IL" sz="1900" dirty="0" smtClean="0"/>
              <a:t>גיבוש דרכים למיתון הקונפליקט (סקירת מקורות)</a:t>
            </a:r>
          </a:p>
          <a:p>
            <a:pPr marL="342900" indent="-342900" algn="r"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―"/>
            </a:pPr>
            <a:r>
              <a:rPr lang="he-IL" sz="1900" dirty="0" smtClean="0"/>
              <a:t>הסברה על ערך החיות וערך </a:t>
            </a:r>
            <a:r>
              <a:rPr lang="he-IL" sz="1900" dirty="0" smtClean="0"/>
              <a:t>הפשרה </a:t>
            </a:r>
            <a:r>
              <a:rPr lang="he-IL" sz="1900" dirty="0" smtClean="0"/>
              <a:t>(בקהילה)</a:t>
            </a:r>
          </a:p>
          <a:p>
            <a:pPr marL="342900" indent="-342900" algn="r"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―"/>
            </a:pPr>
            <a:r>
              <a:rPr lang="he-IL" sz="1900" dirty="0" smtClean="0"/>
              <a:t>הסברה </a:t>
            </a:r>
            <a:r>
              <a:rPr lang="he-IL" sz="1900" dirty="0" smtClean="0"/>
              <a:t>ו/או </a:t>
            </a:r>
            <a:r>
              <a:rPr lang="he-IL" sz="1900" dirty="0" smtClean="0"/>
              <a:t>עזרה ביישום פתרונות (בקהילה)</a:t>
            </a:r>
          </a:p>
          <a:p>
            <a:pPr marL="342900" indent="-342900" algn="r"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―"/>
            </a:pPr>
            <a:r>
              <a:rPr lang="he-IL" sz="1900" dirty="0" smtClean="0"/>
              <a:t>חקירת האפקטיביות של הפתרונות (מחקר שדה)</a:t>
            </a:r>
          </a:p>
          <a:p>
            <a:pPr marL="342900" indent="-342900" algn="r">
              <a:buFont typeface="Calibri" panose="020F0502020204030204" pitchFamily="34" charset="0"/>
              <a:buChar char="―"/>
            </a:pPr>
            <a:endParaRPr lang="he-IL" sz="2000" dirty="0"/>
          </a:p>
          <a:p>
            <a:pPr algn="r"/>
            <a:endParaRPr lang="he-IL" sz="2000" dirty="0"/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04" y="5632648"/>
            <a:ext cx="2268000" cy="113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938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ערכת נושא Office">
  <a:themeElements>
    <a:clrScheme name="ערכת נושא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20668</TotalTime>
  <Words>1297</Words>
  <Application>Microsoft Office PowerPoint</Application>
  <PresentationFormat>‫הצגה על המסך (4:3)</PresentationFormat>
  <Paragraphs>107</Paragraphs>
  <Slides>6</Slides>
  <Notes>4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ערכת נושא Office</vt:lpstr>
      <vt:lpstr>עבודה מדעית במסגרת מיזם קהילתי של דו-קיום עם בעלי-חיים גדולים וקטנים</vt:lpstr>
      <vt:lpstr>דו-קיום</vt:lpstr>
      <vt:lpstr>אתגרים מתודולוגיים בהוראה על דו-קיום עם חיות</vt:lpstr>
      <vt:lpstr>אתגרים טכניים בהוראה על דו-קיום עם חיות</vt:lpstr>
      <vt:lpstr>פשרות (דו-קיום) בין אדם לבעלי-חיים</vt:lpstr>
      <vt:lpstr>מיזם קהילתי של דו-קיום עם בעלי-חיים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עבודה מדעית במסגרת מיזם קהילתי של דו-קיום עם בעלי-חיים גדולים וקטנים</dc:title>
  <dc:creator>חשבון Microsoft</dc:creator>
  <cp:lastModifiedBy>חשבון Microsoft</cp:lastModifiedBy>
  <cp:revision>308</cp:revision>
  <dcterms:created xsi:type="dcterms:W3CDTF">2024-12-28T11:44:24Z</dcterms:created>
  <dcterms:modified xsi:type="dcterms:W3CDTF">2025-01-14T13:57:46Z</dcterms:modified>
</cp:coreProperties>
</file>