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9"/>
  </p:notesMasterIdLst>
  <p:sldIdLst>
    <p:sldId id="256" r:id="rId2"/>
    <p:sldId id="260" r:id="rId3"/>
    <p:sldId id="257" r:id="rId4"/>
    <p:sldId id="258" r:id="rId5"/>
    <p:sldId id="259" r:id="rId6"/>
    <p:sldId id="261" r:id="rId7"/>
    <p:sldId id="262" r:id="rId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2541"/>
    <a:srgbClr val="F9E3E8"/>
    <a:srgbClr val="EDB1BF"/>
    <a:srgbClr val="F5F9FC"/>
    <a:srgbClr val="F3F8FC"/>
    <a:srgbClr val="EDF5FA"/>
    <a:srgbClr val="A8C4CB"/>
    <a:srgbClr val="82202F"/>
    <a:srgbClr val="FFFFFF"/>
    <a:srgbClr val="6B27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013" autoAdjust="0"/>
    <p:restoredTop sz="72184" autoAdjust="0"/>
  </p:normalViewPr>
  <p:slideViewPr>
    <p:cSldViewPr snapToGrid="0">
      <p:cViewPr varScale="1">
        <p:scale>
          <a:sx n="84" d="100"/>
          <a:sy n="84" d="100"/>
        </p:scale>
        <p:origin x="23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E5B9EDD-286B-4D18-96D2-3F8B4FA79034}" type="datetimeFigureOut">
              <a:rPr lang="he-IL" smtClean="0"/>
              <a:t>כ"ט/טבת/תשפ"ה</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B3DDF7E-A899-40E5-ADA3-88F6866CF638}" type="slidenum">
              <a:rPr lang="he-IL" smtClean="0"/>
              <a:t>‹#›</a:t>
            </a:fld>
            <a:endParaRPr lang="he-IL"/>
          </a:p>
        </p:txBody>
      </p:sp>
    </p:spTree>
    <p:extLst>
      <p:ext uri="{BB962C8B-B14F-4D97-AF65-F5344CB8AC3E}">
        <p14:creationId xmlns:p14="http://schemas.microsoft.com/office/powerpoint/2010/main" val="322757547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הדימוי הופק בעזרת </a:t>
            </a:r>
            <a:r>
              <a:rPr lang="en-US" baseline="0" dirty="0" smtClean="0"/>
              <a:t> </a:t>
            </a:r>
            <a:r>
              <a:rPr lang="en-US" baseline="0" dirty="0" err="1" smtClean="0"/>
              <a:t>deepai</a:t>
            </a:r>
            <a:endParaRPr lang="he-IL" dirty="0"/>
          </a:p>
        </p:txBody>
      </p:sp>
      <p:sp>
        <p:nvSpPr>
          <p:cNvPr id="4" name="מציין מיקום של מספר שקופית 3"/>
          <p:cNvSpPr>
            <a:spLocks noGrp="1"/>
          </p:cNvSpPr>
          <p:nvPr>
            <p:ph type="sldNum" sz="quarter" idx="10"/>
          </p:nvPr>
        </p:nvSpPr>
        <p:spPr/>
        <p:txBody>
          <a:bodyPr/>
          <a:lstStyle/>
          <a:p>
            <a:fld id="{DB3DDF7E-A899-40E5-ADA3-88F6866CF638}" type="slidenum">
              <a:rPr lang="he-IL" smtClean="0"/>
              <a:t>1</a:t>
            </a:fld>
            <a:endParaRPr lang="he-IL"/>
          </a:p>
        </p:txBody>
      </p:sp>
    </p:spTree>
    <p:extLst>
      <p:ext uri="{BB962C8B-B14F-4D97-AF65-F5344CB8AC3E}">
        <p14:creationId xmlns:p14="http://schemas.microsoft.com/office/powerpoint/2010/main" val="230130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הזנה וחינוך לתזונה נכונה במוסדות החינוך, הוראת קבע (חוזר מנכ"ל), מס' 0400, משרד החינוך, 1.8.2023, </a:t>
            </a:r>
            <a:r>
              <a:rPr lang="en-US" dirty="0" smtClean="0"/>
              <a:t>https://apps.education.gov.il/Mankal/horaa.aspx?siduri=501</a:t>
            </a:r>
            <a:endParaRPr lang="he-IL" dirty="0" smtClean="0"/>
          </a:p>
          <a:p>
            <a:endParaRPr lang="he-IL" dirty="0" smtClean="0"/>
          </a:p>
          <a:p>
            <a:r>
              <a:rPr lang="he-IL" dirty="0" smtClean="0"/>
              <a:t>הנחיות משרד הבריאות בנושא תזונת ילדים בצהרונים ובמסגרות חינוכיות אחרות "לאכול ולגדול בצהרונים", גילאים 3-10 שנים, חוזר ראש שירותי בריאות הציבור 10/2015, משרד הבריאות, 29.6.2015, </a:t>
            </a:r>
            <a:r>
              <a:rPr lang="en-US" dirty="0" smtClean="0"/>
              <a:t>https://www.gov.il/BlobFolder/policy/bz10-2015/he/files_circulars_bz_bz10_2015.pdf</a:t>
            </a:r>
            <a:endParaRPr lang="he-IL" dirty="0" smtClean="0"/>
          </a:p>
          <a:p>
            <a:endParaRPr lang="he-IL" dirty="0" smtClean="0"/>
          </a:p>
          <a:p>
            <a:r>
              <a:rPr lang="he-IL" dirty="0" smtClean="0"/>
              <a:t>חוק ארוחה יומית לתלמיד, </a:t>
            </a:r>
            <a:r>
              <a:rPr lang="he-IL" dirty="0" err="1" smtClean="0"/>
              <a:t>התשס״ה</a:t>
            </a:r>
            <a:r>
              <a:rPr lang="he-IL" dirty="0" smtClean="0"/>
              <a:t>–2005, </a:t>
            </a:r>
            <a:r>
              <a:rPr lang="en-US" dirty="0" smtClean="0"/>
              <a:t>https://he.wikisource.org/wiki/%D7%97%D7%95%D7%A7_%D7%90%D7%A8%D7%95%D7%97%D7%94_%D7%99%D7%95%D7%9E%D7%99%D7%AA_%D7%9C%D7%AA%D7%9C%D7%9E%D7%99%D7%93</a:t>
            </a:r>
            <a:endParaRPr lang="he-IL" dirty="0"/>
          </a:p>
        </p:txBody>
      </p:sp>
      <p:sp>
        <p:nvSpPr>
          <p:cNvPr id="4" name="מציין מיקום של מספר שקופית 3"/>
          <p:cNvSpPr>
            <a:spLocks noGrp="1"/>
          </p:cNvSpPr>
          <p:nvPr>
            <p:ph type="sldNum" sz="quarter" idx="10"/>
          </p:nvPr>
        </p:nvSpPr>
        <p:spPr/>
        <p:txBody>
          <a:bodyPr/>
          <a:lstStyle/>
          <a:p>
            <a:fld id="{DB3DDF7E-A899-40E5-ADA3-88F6866CF638}" type="slidenum">
              <a:rPr lang="he-IL" smtClean="0"/>
              <a:t>2</a:t>
            </a:fld>
            <a:endParaRPr lang="he-IL"/>
          </a:p>
        </p:txBody>
      </p:sp>
    </p:spTree>
    <p:extLst>
      <p:ext uri="{BB962C8B-B14F-4D97-AF65-F5344CB8AC3E}">
        <p14:creationId xmlns:p14="http://schemas.microsoft.com/office/powerpoint/2010/main" val="227212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הזנה וחינוך לתזונה נכונה במוסדות החינוך, הוראת קבע (חוזר מנכ"ל), מס' 0400, משרד החינוך, 1.8.2023, </a:t>
            </a:r>
            <a:r>
              <a:rPr lang="en-US" dirty="0" smtClean="0"/>
              <a:t>https://apps.education.gov.il/Mankal/horaa.aspx?siduri=501</a:t>
            </a:r>
            <a:endParaRPr lang="he-IL" dirty="0" smtClean="0"/>
          </a:p>
          <a:p>
            <a:endParaRPr lang="he-IL" dirty="0" smtClean="0"/>
          </a:p>
          <a:p>
            <a:r>
              <a:rPr lang="he-IL" dirty="0" smtClean="0"/>
              <a:t>חיפוש "טבעוני"</a:t>
            </a:r>
            <a:r>
              <a:rPr lang="en-US" dirty="0" smtClean="0"/>
              <a:t> </a:t>
            </a:r>
            <a:r>
              <a:rPr lang="he-IL" dirty="0" err="1" smtClean="0"/>
              <a:t>באינפוגן</a:t>
            </a:r>
            <a:r>
              <a:rPr lang="he-IL" dirty="0" smtClean="0"/>
              <a:t> מניב 6 תוצאות </a:t>
            </a:r>
            <a:r>
              <a:rPr lang="en-US" dirty="0" smtClean="0"/>
              <a:t>https://infogan.co.il/explore/?search_keywords=%D7%98%D7%91%D7%A2%D7%95%D7%A0%D7%99&amp;sort=latest</a:t>
            </a:r>
            <a:endParaRPr lang="he-IL" dirty="0" smtClean="0"/>
          </a:p>
          <a:p>
            <a:endParaRPr lang="he-IL" dirty="0" smtClean="0"/>
          </a:p>
          <a:p>
            <a:r>
              <a:rPr lang="he-IL" dirty="0" smtClean="0"/>
              <a:t>באתר הצמחונות והטבעונות מופיעה רשימה של למעלה מ-60</a:t>
            </a:r>
            <a:r>
              <a:rPr lang="he-IL" baseline="0" dirty="0" smtClean="0"/>
              <a:t> "גני ילדים ומשפחתונים ידידותיים לטבעונים", אך היא לא מתוארכת </a:t>
            </a:r>
            <a:r>
              <a:rPr lang="en-US" baseline="0" dirty="0" smtClean="0"/>
              <a:t>https://veg.co.il/kindergarten/</a:t>
            </a:r>
            <a:endParaRPr lang="he-IL" baseline="0" dirty="0" smtClean="0"/>
          </a:p>
          <a:p>
            <a:endParaRPr lang="he-IL" baseline="0" dirty="0" smtClean="0"/>
          </a:p>
          <a:p>
            <a:r>
              <a:rPr lang="he-IL" dirty="0" smtClean="0"/>
              <a:t>הנחיות משרד הבריאות בנושא תזונת ילדים בצהרונים ובמסגרות חינוכיות אחרות "לאכול ולגדול בצהרונים", גילאים 3-10 שנים, חוזר ראש שירותי בריאות הציבור 10/2015, משרד הבריאות, 29.6.2015, </a:t>
            </a:r>
            <a:r>
              <a:rPr lang="en-US" dirty="0" smtClean="0"/>
              <a:t>https://www.gov.il/BlobFolder/policy/bz10-2015/he/files_circulars_bz_bz10_2015.pdf</a:t>
            </a:r>
            <a:endParaRPr lang="he-IL" dirty="0" smtClean="0"/>
          </a:p>
          <a:p>
            <a:r>
              <a:rPr lang="he-IL" dirty="0" smtClean="0"/>
              <a:t>עמ' 13:</a:t>
            </a:r>
            <a:r>
              <a:rPr lang="en-US" dirty="0" smtClean="0"/>
              <a:t> </a:t>
            </a:r>
            <a:r>
              <a:rPr lang="he-IL" dirty="0" smtClean="0"/>
              <a:t>טבעונות</a:t>
            </a:r>
          </a:p>
          <a:p>
            <a:r>
              <a:rPr lang="he-IL" dirty="0" smtClean="0"/>
              <a:t>טבעונות היא תזונה שאינה מכילה כלל מוצרי מזון מהחי ומגוון המזון מצומצם יותר. על כן הניזונים מטבעונות מוחלטת עלולים לסבול ממחסורם תזונתיים חיוניים. אוכלוסייה זו צריכה לקבל הדרכה תזונתית מפורטת מידי דיאטנית/תזונאית שגם תנחה את ספק המזון. </a:t>
            </a:r>
          </a:p>
          <a:p>
            <a:endParaRPr lang="he-IL" dirty="0" smtClean="0"/>
          </a:p>
          <a:p>
            <a:r>
              <a:rPr lang="he-IL" dirty="0" smtClean="0"/>
              <a:t>חוק ארוחה יומית לתלמיד, </a:t>
            </a:r>
            <a:r>
              <a:rPr lang="he-IL" dirty="0" err="1" smtClean="0"/>
              <a:t>התשס״ה</a:t>
            </a:r>
            <a:r>
              <a:rPr lang="he-IL" dirty="0" smtClean="0"/>
              <a:t>–2005, </a:t>
            </a:r>
            <a:r>
              <a:rPr lang="en-US" dirty="0" smtClean="0"/>
              <a:t>https://he.wikisource.org/wiki/%D7%97%D7%95%D7%A7_%D7%90%D7%A8%D7%95%D7%97%D7%94_%D7%99%D7%95%D7%9E%D7%99%D7%AA_%D7%9C%D7%AA%D7%9C%D7%9E%D7%99%D7%93</a:t>
            </a:r>
            <a:endParaRPr lang="he-IL" dirty="0"/>
          </a:p>
        </p:txBody>
      </p:sp>
      <p:sp>
        <p:nvSpPr>
          <p:cNvPr id="4" name="מציין מיקום של מספר שקופית 3"/>
          <p:cNvSpPr>
            <a:spLocks noGrp="1"/>
          </p:cNvSpPr>
          <p:nvPr>
            <p:ph type="sldNum" sz="quarter" idx="10"/>
          </p:nvPr>
        </p:nvSpPr>
        <p:spPr/>
        <p:txBody>
          <a:bodyPr/>
          <a:lstStyle/>
          <a:p>
            <a:fld id="{DB3DDF7E-A899-40E5-ADA3-88F6866CF638}" type="slidenum">
              <a:rPr lang="he-IL" smtClean="0"/>
              <a:t>3</a:t>
            </a:fld>
            <a:endParaRPr lang="he-IL"/>
          </a:p>
        </p:txBody>
      </p:sp>
    </p:spTree>
    <p:extLst>
      <p:ext uri="{BB962C8B-B14F-4D97-AF65-F5344CB8AC3E}">
        <p14:creationId xmlns:p14="http://schemas.microsoft.com/office/powerpoint/2010/main" val="23025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smtClean="0"/>
          </a:p>
          <a:p>
            <a:r>
              <a:rPr lang="he-IL" dirty="0" smtClean="0"/>
              <a:t>חיפוש "טבעוני"</a:t>
            </a:r>
            <a:r>
              <a:rPr lang="en-US" dirty="0" smtClean="0"/>
              <a:t> </a:t>
            </a:r>
            <a:r>
              <a:rPr lang="he-IL" dirty="0" err="1" smtClean="0"/>
              <a:t>באינפוגן</a:t>
            </a:r>
            <a:r>
              <a:rPr lang="he-IL" dirty="0" smtClean="0"/>
              <a:t> </a:t>
            </a:r>
            <a:r>
              <a:rPr lang="he-IL" dirty="0" smtClean="0"/>
              <a:t>(26.1.2025) הניב </a:t>
            </a:r>
            <a:r>
              <a:rPr lang="he-IL" dirty="0" smtClean="0"/>
              <a:t>5 </a:t>
            </a:r>
            <a:r>
              <a:rPr lang="he-IL" dirty="0" smtClean="0"/>
              <a:t>תוצאות רלוונטיות </a:t>
            </a:r>
            <a:r>
              <a:rPr lang="en-US" dirty="0" smtClean="0"/>
              <a:t>https://infogan.co.il/explore/?search_keywords=%D7%98%D7%91%D7%A2%D7%95%D7%A0%D7%99&amp;sort=latest</a:t>
            </a:r>
            <a:endParaRPr lang="he-IL" dirty="0" smtClean="0"/>
          </a:p>
          <a:p>
            <a:endParaRPr lang="he-IL" dirty="0" smtClean="0"/>
          </a:p>
          <a:p>
            <a:r>
              <a:rPr lang="he-IL" dirty="0" smtClean="0"/>
              <a:t>באתר הצמחונות והטבעונות מופיעה רשימה של למעלה מ-60</a:t>
            </a:r>
            <a:r>
              <a:rPr lang="he-IL" baseline="0" dirty="0" smtClean="0"/>
              <a:t> "גני ילדים ומשפחתונים ידידותיים לטבעונים", אך היא לא </a:t>
            </a:r>
            <a:r>
              <a:rPr lang="he-IL" baseline="0" dirty="0" smtClean="0"/>
              <a:t>מתוארכת וכנראה לא מעודכנת </a:t>
            </a:r>
            <a:r>
              <a:rPr lang="en-US" baseline="0" dirty="0" smtClean="0"/>
              <a:t>https://veg.co.il/kindergarten/</a:t>
            </a:r>
            <a:endParaRPr lang="he-IL" baseline="0" dirty="0" smtClean="0"/>
          </a:p>
          <a:p>
            <a:endParaRPr lang="he-IL" baseline="0" dirty="0" smtClean="0"/>
          </a:p>
          <a:p>
            <a:endParaRPr lang="he-IL" baseline="0" dirty="0" smtClean="0"/>
          </a:p>
          <a:p>
            <a:r>
              <a:rPr lang="en-US" baseline="0" dirty="0" smtClean="0"/>
              <a:t> Meatless Monday Israel </a:t>
            </a:r>
            <a:r>
              <a:rPr lang="he-IL" baseline="0" dirty="0" smtClean="0"/>
              <a:t>יום שני ללא בשר (</a:t>
            </a:r>
            <a:r>
              <a:rPr lang="he-IL" baseline="0" dirty="0" err="1" smtClean="0"/>
              <a:t>פייסבוק</a:t>
            </a:r>
            <a:r>
              <a:rPr lang="he-IL" baseline="0" dirty="0" smtClean="0"/>
              <a:t>), 7.7.2020, </a:t>
            </a:r>
            <a:r>
              <a:rPr lang="en-US" baseline="0" dirty="0" smtClean="0"/>
              <a:t>https://www.facebook.com/MeatlessMondayIsrael/posts/pfbid028AptGs8dnXm4BqtMvnUvveu3TmUfGiBJTgeCQBosswSiXJnVhw67bHJLpeP6F8Mpl</a:t>
            </a:r>
            <a:endParaRPr lang="he-IL" baseline="0" dirty="0" smtClean="0"/>
          </a:p>
          <a:p>
            <a:r>
              <a:rPr lang="he-IL" sz="1200" b="0" i="0" kern="1200" dirty="0" smtClean="0">
                <a:solidFill>
                  <a:schemeClr val="tx1"/>
                </a:solidFill>
                <a:effectLst/>
                <a:latin typeface="+mn-lt"/>
                <a:ea typeface="+mn-ea"/>
                <a:cs typeface="+mn-cs"/>
              </a:rPr>
              <a:t>תלמידי החוג לקיימות בבית הספר הפתוח ביפו חקרו והבינו כי הפגיעה הכי משמעותית בכדור הארץ נעשית על ידי תעשיית הבשר. </a:t>
            </a:r>
          </a:p>
          <a:p>
            <a:r>
              <a:rPr lang="he-IL" sz="1200" b="0" i="0" kern="1200" dirty="0" smtClean="0">
                <a:solidFill>
                  <a:schemeClr val="tx1"/>
                </a:solidFill>
                <a:effectLst/>
                <a:latin typeface="+mn-lt"/>
                <a:ea typeface="+mn-ea"/>
                <a:cs typeface="+mn-cs"/>
              </a:rPr>
              <a:t>הם יזמו קמפיין בבית הספר שבמסגרתו העלו תכנים לאתר, בנו מצגת ועברו בכיתות בכדי לשכנע את כל תלמידי בית הספר להצביע להוצאת הבשר מתפריט הקפיטריה בבית הספר.</a:t>
            </a:r>
          </a:p>
          <a:p>
            <a:r>
              <a:rPr lang="he-IL" sz="1200" b="0" i="0" kern="1200" dirty="0" smtClean="0">
                <a:solidFill>
                  <a:schemeClr val="tx1"/>
                </a:solidFill>
                <a:effectLst/>
                <a:latin typeface="+mn-lt"/>
                <a:ea typeface="+mn-ea"/>
                <a:cs typeface="+mn-cs"/>
              </a:rPr>
              <a:t>ההחלטה עברה ברוב קולות והתפריט ישתנה.</a:t>
            </a:r>
          </a:p>
          <a:p>
            <a:r>
              <a:rPr lang="he-IL" sz="1200" b="0" i="0" kern="1200" dirty="0" smtClean="0">
                <a:solidFill>
                  <a:schemeClr val="tx1"/>
                </a:solidFill>
                <a:effectLst/>
                <a:latin typeface="+mn-lt"/>
                <a:ea typeface="+mn-ea"/>
                <a:cs typeface="+mn-cs"/>
              </a:rPr>
              <a:t>בין הנימוקים, כפי שנכתבו על ידי התלמידים באתר בית הספר:</a:t>
            </a:r>
          </a:p>
          <a:p>
            <a:r>
              <a:rPr lang="he-IL" sz="1200" b="0" i="0" kern="1200" dirty="0" smtClean="0">
                <a:solidFill>
                  <a:schemeClr val="tx1"/>
                </a:solidFill>
                <a:effectLst/>
                <a:latin typeface="+mn-lt"/>
                <a:ea typeface="+mn-ea"/>
                <a:cs typeface="+mn-cs"/>
              </a:rPr>
              <a:t>"תעשיית הבשר היא המזהמת הגדולה.</a:t>
            </a:r>
          </a:p>
          <a:p>
            <a:r>
              <a:rPr lang="he-IL" sz="1200" b="0" i="0" kern="1200" dirty="0" smtClean="0">
                <a:solidFill>
                  <a:schemeClr val="tx1"/>
                </a:solidFill>
                <a:effectLst/>
                <a:latin typeface="+mn-lt"/>
                <a:ea typeface="+mn-ea"/>
                <a:cs typeface="+mn-cs"/>
              </a:rPr>
              <a:t>*יש לבית ספרנו אופי ועקרונות: אנו שומרים על הסביבה, אנו מודעים למשבר האקלים ההורס את כדור הארץ. לכן הסכמנו לוותר על השימוש בכלים החד פעמיים. תעשיית הבשר היא אחד המזהמים הגדולים ביותר של הסביבה, ואחת האחראיות הגדולות ביותר למשבר האקלים (הרבה יותר מכלים חד פעמיים...)</a:t>
            </a:r>
          </a:p>
          <a:p>
            <a:r>
              <a:rPr lang="he-IL" sz="1200" b="0" i="0" kern="1200" dirty="0" smtClean="0">
                <a:solidFill>
                  <a:schemeClr val="tx1"/>
                </a:solidFill>
                <a:effectLst/>
                <a:latin typeface="+mn-lt"/>
                <a:ea typeface="+mn-ea"/>
                <a:cs typeface="+mn-cs"/>
              </a:rPr>
              <a:t>*אנחנו, כבית ספר לא רוצים לקחת חלק בפגיעה בסביבה! (בזבוז מים, שריפת יערות הגשם, פליטת גזי חממה ,מגיפות...) זוהי אמירה בית ספרית: אנחנו נגד פגיעה בטבע !!!!</a:t>
            </a:r>
          </a:p>
          <a:p>
            <a:r>
              <a:rPr lang="he-IL" sz="1200" b="0" i="0" kern="1200" dirty="0" smtClean="0">
                <a:solidFill>
                  <a:schemeClr val="tx1"/>
                </a:solidFill>
                <a:effectLst/>
                <a:latin typeface="+mn-lt"/>
                <a:ea typeface="+mn-ea"/>
                <a:cs typeface="+mn-cs"/>
              </a:rPr>
              <a:t>*העולם במצב חירום, אנחנו תורמים את חלקנו </a:t>
            </a:r>
            <a:r>
              <a:rPr lang="he-IL" sz="1200" b="0" i="0" kern="1200" dirty="0" err="1" smtClean="0">
                <a:solidFill>
                  <a:schemeClr val="tx1"/>
                </a:solidFill>
                <a:effectLst/>
                <a:latin typeface="+mn-lt"/>
                <a:ea typeface="+mn-ea"/>
                <a:cs typeface="+mn-cs"/>
              </a:rPr>
              <a:t>לצימצום</a:t>
            </a:r>
            <a:r>
              <a:rPr lang="he-IL" sz="1200" b="0" i="0" kern="1200" dirty="0" smtClean="0">
                <a:solidFill>
                  <a:schemeClr val="tx1"/>
                </a:solidFill>
                <a:effectLst/>
                <a:latin typeface="+mn-lt"/>
                <a:ea typeface="+mn-ea"/>
                <a:cs typeface="+mn-cs"/>
              </a:rPr>
              <a:t> הפגיעה!!!"</a:t>
            </a:r>
          </a:p>
          <a:p>
            <a:endParaRPr lang="he-IL" baseline="0" dirty="0" smtClean="0"/>
          </a:p>
          <a:p>
            <a:endParaRPr lang="he-IL" baseline="0" dirty="0" smtClean="0"/>
          </a:p>
          <a:p>
            <a:r>
              <a:rPr lang="he-IL" baseline="0" dirty="0" smtClean="0"/>
              <a:t>158 תלמידים בביה"ס הפתוח הדמוקרטי ז-</a:t>
            </a:r>
            <a:r>
              <a:rPr lang="he-IL" baseline="0" dirty="0" err="1" smtClean="0"/>
              <a:t>יב</a:t>
            </a:r>
            <a:r>
              <a:rPr lang="he-IL" baseline="0" dirty="0" smtClean="0"/>
              <a:t> ב-2023 </a:t>
            </a:r>
            <a:r>
              <a:rPr lang="en-US" baseline="0" dirty="0" smtClean="0"/>
              <a:t>https://www.allschool.co.il/%D7%9E%D7%95%D7%A1%D7%93%D7%95%D7%AA/541581/%D7%94%D7%A4%D7%AA%D7%95%D7%97-%D7%94%D7%93%D7%9E%D7%95%D7%A7%D7%A8%D7%98%D7%99-%D7%AA%D7%9C-%D7%90%D7%91%D7%99%D7%91-%D7%99%D7%A4%D7%95</a:t>
            </a:r>
            <a:endParaRPr lang="he-IL" baseline="0" dirty="0" smtClean="0"/>
          </a:p>
          <a:p>
            <a:endParaRPr lang="he-IL" baseline="0" dirty="0" smtClean="0"/>
          </a:p>
          <a:p>
            <a:r>
              <a:rPr lang="he-IL" baseline="0" dirty="0" smtClean="0"/>
              <a:t>בית הספר הפתוח הדמוקרטי ביפו (</a:t>
            </a:r>
            <a:r>
              <a:rPr lang="he-IL" baseline="0" dirty="0" err="1" smtClean="0"/>
              <a:t>פייסבוק</a:t>
            </a:r>
            <a:r>
              <a:rPr lang="he-IL" baseline="0" dirty="0" smtClean="0"/>
              <a:t>), 29.12.2021, </a:t>
            </a:r>
            <a:r>
              <a:rPr lang="en-US" baseline="0" dirty="0" smtClean="0"/>
              <a:t>https://www.facebook.com/profile/100063801423081/search/?q=%D7%91%D7%A9%D7%A8</a:t>
            </a:r>
          </a:p>
          <a:p>
            <a:r>
              <a:rPr lang="he-IL" baseline="0" dirty="0" smtClean="0"/>
              <a:t>🍽🍽🍽עדכון מועדת קפיטריה🍽🍽🍽</a:t>
            </a:r>
          </a:p>
          <a:p>
            <a:r>
              <a:rPr lang="he-IL" baseline="0" dirty="0" smtClean="0"/>
              <a:t>🐬ביום שישי הקרוב, בין 10:20-11:50 יערך דיון והצבעה על ביטול הקפטריה הצמחונית והגשת בשר בארוחת הצהריים. </a:t>
            </a:r>
          </a:p>
          <a:p>
            <a:r>
              <a:rPr lang="he-IL" baseline="0" dirty="0" smtClean="0"/>
              <a:t>🐠תלמידות י״ב שיזמו את המעבר לקפטריה צמחונית פנו אלינו וביקשו את העזרה שלנו בהצבעה נגד השינוי כך שהקפטריה </a:t>
            </a:r>
            <a:r>
              <a:rPr lang="he-IL" baseline="0" dirty="0" err="1" smtClean="0"/>
              <a:t>תשאר</a:t>
            </a:r>
            <a:r>
              <a:rPr lang="he-IL" baseline="0" dirty="0" smtClean="0"/>
              <a:t> צמחונית. </a:t>
            </a:r>
          </a:p>
          <a:p>
            <a:r>
              <a:rPr lang="he-IL" baseline="0" dirty="0" smtClean="0"/>
              <a:t>גם לנו זה מאוד חשוב, ואנחנו מזמינות </a:t>
            </a:r>
            <a:r>
              <a:rPr lang="he-IL" baseline="0" dirty="0" err="1" smtClean="0"/>
              <a:t>אתכםן</a:t>
            </a:r>
            <a:r>
              <a:rPr lang="he-IL" baseline="0" dirty="0" smtClean="0"/>
              <a:t> להצביע: </a:t>
            </a:r>
          </a:p>
          <a:p>
            <a:r>
              <a:rPr lang="he-IL" baseline="0" dirty="0" smtClean="0"/>
              <a:t>🐮קפטריה צמחונית תואמת את ערכי בית הספר, *שכוללים זכויות </a:t>
            </a:r>
            <a:r>
              <a:rPr lang="he-IL" baseline="0" dirty="0" err="1" smtClean="0"/>
              <a:t>לכולםן</a:t>
            </a:r>
            <a:r>
              <a:rPr lang="he-IL" baseline="0" dirty="0" smtClean="0"/>
              <a:t> - כולל בעלי החיים *- וכן שמירה על הסביבה. [...]</a:t>
            </a:r>
          </a:p>
          <a:p>
            <a:endParaRPr lang="he-IL" baseline="0" dirty="0" smtClean="0"/>
          </a:p>
          <a:p>
            <a:r>
              <a:rPr lang="he-IL" baseline="0" dirty="0" smtClean="0"/>
              <a:t>בית הספר הפתוח הדמוקרטי ביפו (</a:t>
            </a:r>
            <a:r>
              <a:rPr lang="he-IL" baseline="0" dirty="0" err="1" smtClean="0"/>
              <a:t>פייסבוק</a:t>
            </a:r>
            <a:r>
              <a:rPr lang="he-IL" baseline="0" dirty="0" smtClean="0"/>
              <a:t>), 4.1.2022, </a:t>
            </a:r>
            <a:r>
              <a:rPr lang="en-US" baseline="0" dirty="0" smtClean="0"/>
              <a:t>https://www.facebook.com/HaDemokratiHaPatuahYaffo/posts/pfbid03bLY9QGgMCrRqj3R22iLL3U3bx5MVe56v939bxpznk59ymytJVsqNdowbRZMT8jJl</a:t>
            </a:r>
          </a:p>
          <a:p>
            <a:r>
              <a:rPr lang="he-IL" baseline="0" dirty="0" smtClean="0"/>
              <a:t>השבוע התקיים כנס קפיטריה סוער, אשר אישר את החלטת הקהילה מלפני שנתיים, כי התפריט אשר מוגש בארוחת הצהריים המאורגנת בבית הספר </a:t>
            </a:r>
            <a:r>
              <a:rPr lang="he-IL" baseline="0" dirty="0" err="1" smtClean="0"/>
              <a:t>ישאר</a:t>
            </a:r>
            <a:r>
              <a:rPr lang="he-IL" baseline="0" dirty="0" smtClean="0"/>
              <a:t> צמחוני.</a:t>
            </a:r>
          </a:p>
          <a:p>
            <a:r>
              <a:rPr lang="he-IL" baseline="0" dirty="0" smtClean="0"/>
              <a:t>הכנס חולק לשני חלקים:</a:t>
            </a:r>
          </a:p>
          <a:p>
            <a:r>
              <a:rPr lang="he-IL" baseline="0" dirty="0" smtClean="0"/>
              <a:t>1. כנס </a:t>
            </a:r>
            <a:r>
              <a:rPr lang="he-IL" baseline="0" dirty="0" err="1" smtClean="0"/>
              <a:t>חט"צ</a:t>
            </a:r>
            <a:r>
              <a:rPr lang="he-IL" baseline="0" dirty="0" smtClean="0"/>
              <a:t> בו לקחו חלק תלמידות גן, א', ב' בשיח המותאם עבורם.</a:t>
            </a:r>
          </a:p>
          <a:p>
            <a:r>
              <a:rPr lang="he-IL" baseline="0" dirty="0" smtClean="0"/>
              <a:t>2. כנס כללי של ג' ומעלה כולל </a:t>
            </a:r>
            <a:r>
              <a:rPr lang="he-IL" baseline="0" dirty="0" err="1" smtClean="0"/>
              <a:t>הורים.ות</a:t>
            </a:r>
            <a:r>
              <a:rPr lang="he-IL" baseline="0" dirty="0" smtClean="0"/>
              <a:t> וצוות.</a:t>
            </a:r>
          </a:p>
          <a:p>
            <a:r>
              <a:rPr lang="he-IL" baseline="0" dirty="0" smtClean="0"/>
              <a:t>ההכרעה הייתה צמודה אך </a:t>
            </a:r>
            <a:r>
              <a:rPr lang="he-IL" baseline="0" dirty="0" err="1" smtClean="0"/>
              <a:t>התלמידות.ים</a:t>
            </a:r>
            <a:r>
              <a:rPr lang="he-IL" baseline="0" dirty="0" smtClean="0"/>
              <a:t> הכריעו כי התפריט יישאר צמחוני למעל עתיד כדור הארץ כצעד מניעה נגד התחממות כדור הארץ!!!</a:t>
            </a:r>
          </a:p>
          <a:p>
            <a:endParaRPr lang="he-IL" baseline="0" dirty="0" smtClean="0"/>
          </a:p>
          <a:p>
            <a:r>
              <a:rPr lang="he-IL" baseline="0" dirty="0" smtClean="0"/>
              <a:t>עידו </a:t>
            </a:r>
            <a:r>
              <a:rPr lang="he-IL" baseline="0" dirty="0" err="1" smtClean="0"/>
              <a:t>אמסלם</a:t>
            </a:r>
            <a:r>
              <a:rPr lang="he-IL" baseline="0" dirty="0" smtClean="0"/>
              <a:t> (</a:t>
            </a:r>
            <a:r>
              <a:rPr lang="he-IL" baseline="0" dirty="0" err="1" smtClean="0"/>
              <a:t>פייסבוק</a:t>
            </a:r>
            <a:r>
              <a:rPr lang="he-IL" baseline="0" dirty="0" smtClean="0"/>
              <a:t>), 21.5.2019, </a:t>
            </a:r>
            <a:r>
              <a:rPr lang="en-US" baseline="0" dirty="0" smtClean="0"/>
              <a:t>https://www.facebook.com/photo/?fbid=405041616750419&amp;set=pcb.405042590083655</a:t>
            </a:r>
          </a:p>
          <a:p>
            <a:r>
              <a:rPr lang="he-IL" baseline="0" dirty="0" smtClean="0"/>
              <a:t>כתבה על התנהגות מנהלת ביה"ס הדמוקרטי הפתוח ביפו: תמר טרבלסי חדד, החתול שנזרק מבית-הספר</a:t>
            </a:r>
          </a:p>
          <a:p>
            <a:endParaRPr lang="he-IL" baseline="0" dirty="0" smtClean="0"/>
          </a:p>
          <a:p>
            <a:r>
              <a:rPr lang="he-IL" baseline="0" dirty="0" smtClean="0"/>
              <a:t>בית הספר הפתוח הדמוקרטי ביפו (</a:t>
            </a:r>
            <a:r>
              <a:rPr lang="he-IL" baseline="0" dirty="0" err="1" smtClean="0"/>
              <a:t>פייסבוק</a:t>
            </a:r>
            <a:r>
              <a:rPr lang="he-IL" baseline="0" dirty="0" smtClean="0"/>
              <a:t>), 19.5.2019, </a:t>
            </a:r>
            <a:r>
              <a:rPr lang="en-US" baseline="0" dirty="0" smtClean="0"/>
              <a:t>https://www.facebook.com/HaDemokratiHaPatuahYaffo/posts/pfbid02j5ahUKvDkmnstt1GPv4iRYteb6myh2kX8TgBk1VtM11MmJ76rmLSBxfsC9HsyU3jl</a:t>
            </a:r>
          </a:p>
          <a:p>
            <a:r>
              <a:rPr lang="he-IL" baseline="0" dirty="0" smtClean="0"/>
              <a:t>כהורים בבית הספר הדמוקרטי הפתוח ביפו, קראנו בהשתאות את </a:t>
            </a:r>
            <a:r>
              <a:rPr lang="he-IL" baseline="0" dirty="0" err="1" smtClean="0"/>
              <a:t>הפוסטים</a:t>
            </a:r>
            <a:r>
              <a:rPr lang="he-IL" baseline="0" dirty="0" smtClean="0"/>
              <a:t> והאמירות בעניין החתולה פרדי והצטערנו מאוד על שעניין שנוגע וכואב לכולנו סובל מכל כך הרבה אי דיוקים ומשום שפורסמו השערות והופרחו "עובדות" מבלי שנבדקה נכונותן, תוך פגיעה והכפשה.</a:t>
            </a:r>
          </a:p>
          <a:p>
            <a:r>
              <a:rPr lang="he-IL" baseline="0" dirty="0" smtClean="0"/>
              <a:t>החתול הוא חתולה, שמה הוא פרדי ולא ארקדי, היא אורחת בביה"ס מזה כ 4 חודשים לא 4 שנים והיא לא סולקה ע"י מנהלת ביה"ס, מנהלת ביה"ס לא ידעה ולא בקשה את גירושה.</a:t>
            </a:r>
          </a:p>
          <a:p>
            <a:r>
              <a:rPr lang="he-IL" baseline="0" dirty="0" smtClean="0"/>
              <a:t>אנו מצרים על הכנסתה של מנהלת בית הספר לעניין כמי שגרשה, כאשר לא הייתה לה נגיעה לכך ותמהים על כל המגיבים שלא טרחו לשאול עצמם האם הפוסט מדויק, משום שהוא לא.</a:t>
            </a:r>
          </a:p>
          <a:p>
            <a:r>
              <a:rPr lang="he-IL" baseline="0" dirty="0" smtClean="0"/>
              <a:t>אנו יודעים שמורי בית הספר והתלמידים חיפשו במשך שבועות ארוכים בית לפרדי ולא מצאו, עד שלצערנו מישהו החליט להוציא אותה מבית הספר מבלי לשאול איש.</a:t>
            </a:r>
          </a:p>
          <a:p>
            <a:r>
              <a:rPr lang="he-IL" baseline="0" dirty="0" smtClean="0"/>
              <a:t>אנו אוהבים חתולים בכלל, ואת פרדי בפרט, ואם היו שואלים אותנו - היינו שמחים שהייתה נשארת.</a:t>
            </a:r>
          </a:p>
          <a:p>
            <a:r>
              <a:rPr lang="he-IL" baseline="0" dirty="0" smtClean="0"/>
              <a:t>כל זה לא מצדיק בשום אופן את הפגיעה שנעשתה במנהלת ביה"ס במוריו ובתלמידיו.</a:t>
            </a:r>
          </a:p>
          <a:p>
            <a:r>
              <a:rPr lang="he-IL" baseline="0" dirty="0" smtClean="0"/>
              <a:t>ועד עמותת ההורים ונציגות ההורים</a:t>
            </a:r>
          </a:p>
          <a:p>
            <a:r>
              <a:rPr lang="he-IL" baseline="0" dirty="0" smtClean="0"/>
              <a:t>(הבהרה: דף </a:t>
            </a:r>
            <a:r>
              <a:rPr lang="he-IL" baseline="0" dirty="0" err="1" smtClean="0"/>
              <a:t>הפייסבוק</a:t>
            </a:r>
            <a:r>
              <a:rPr lang="he-IL" baseline="0" dirty="0" smtClean="0"/>
              <a:t> הזה מופעל על ידי הורים מתנדבים בקהילה ולא על ידי הנהלת בית הספר)</a:t>
            </a:r>
          </a:p>
          <a:p>
            <a:endParaRPr lang="he-IL" baseline="0" dirty="0" smtClean="0"/>
          </a:p>
          <a:p>
            <a:r>
              <a:rPr lang="he-IL" baseline="0" dirty="0" smtClean="0"/>
              <a:t>המדריך לתזונה בת קיימא ומניעת בזבוז מזון, התוכנית למובילות ירוקה בבתי-הספר היסודיים בתל-אביב-יפו, עיריית תל-אביב-יפו - חטיבת התפעול הרשות לאיכות הסביבה </a:t>
            </a:r>
            <a:r>
              <a:rPr lang="he-IL" baseline="0" dirty="0" err="1" smtClean="0"/>
              <a:t>ומינהל</a:t>
            </a:r>
            <a:r>
              <a:rPr lang="he-IL" baseline="0" dirty="0" smtClean="0"/>
              <a:t> החינוך המחלקה לחינוך יסודי, ללא תאריך, </a:t>
            </a:r>
            <a:r>
              <a:rPr lang="en-US" baseline="0" dirty="0" smtClean="0"/>
              <a:t>https://www.tel-aviv.gov.il/Residents/Environment/Documents/%D7%AA%D7%96%D7%95%D7%A0%D7%94%20%D7%95%D7%A7%D7%99%D7%99%D7%9E%D7%95%D7%AA%20-%20%D7%9E%D7%93%D7%A8%D7%99%D7%9A%20%D7%9C%D7%9E%D7%95%D7%A8%D7%94.pdf</a:t>
            </a:r>
          </a:p>
          <a:p>
            <a:r>
              <a:rPr lang="he-IL" baseline="0" dirty="0" smtClean="0"/>
              <a:t>סעיף 5.3 מה כדאי לאכול?</a:t>
            </a:r>
          </a:p>
          <a:p>
            <a:r>
              <a:rPr lang="he-IL" baseline="0" dirty="0" smtClean="0"/>
              <a:t>מבחינה סביבתית ובריאותית מומלץ לאכול: </a:t>
            </a:r>
          </a:p>
          <a:p>
            <a:r>
              <a:rPr lang="he-IL" baseline="0" dirty="0" smtClean="0"/>
              <a:t>1. תזונה המבוססת בעיקרה על מזון מהצומח ומעט מזון מן החי. להפחית מאוד, עד כדי הימנעות, את צריכת בשר הבקר בכל צורותיו!</a:t>
            </a:r>
          </a:p>
          <a:p>
            <a:endParaRPr lang="he-IL" baseline="0" dirty="0" smtClean="0"/>
          </a:p>
          <a:p>
            <a:r>
              <a:rPr lang="he-IL" baseline="0" dirty="0" smtClean="0"/>
              <a:t>לילדים שלנו מגיע יותר, עמותת יום שני ללא בשר, ללא תאריך, </a:t>
            </a:r>
            <a:r>
              <a:rPr lang="en-US" baseline="0" dirty="0" smtClean="0"/>
              <a:t>https://meatlessmonday.co.il/article/gordon-kids/</a:t>
            </a:r>
          </a:p>
          <a:p>
            <a:endParaRPr lang="he-IL" baseline="0" dirty="0" smtClean="0"/>
          </a:p>
          <a:p>
            <a:r>
              <a:rPr lang="en-US" baseline="0" dirty="0" smtClean="0"/>
              <a:t> Meatless Monday Israel </a:t>
            </a:r>
            <a:r>
              <a:rPr lang="he-IL" baseline="0" dirty="0" smtClean="0"/>
              <a:t>יום שני ללא בשר (</a:t>
            </a:r>
            <a:r>
              <a:rPr lang="he-IL" baseline="0" dirty="0" err="1" smtClean="0"/>
              <a:t>פייסבוק</a:t>
            </a:r>
            <a:r>
              <a:rPr lang="he-IL" baseline="0" dirty="0" smtClean="0"/>
              <a:t>), 15.7.2018, </a:t>
            </a:r>
            <a:r>
              <a:rPr lang="en-US" baseline="0" dirty="0" smtClean="0"/>
              <a:t>https://www.facebook.com/photo/?fbid=1463504210417094&amp;set=a.296653403768853</a:t>
            </a:r>
            <a:endParaRPr lang="he-IL" baseline="0" dirty="0" smtClean="0"/>
          </a:p>
          <a:p>
            <a:r>
              <a:rPr lang="he-IL" baseline="0" dirty="0" smtClean="0"/>
              <a:t>תלמידי בית ספר </a:t>
            </a:r>
            <a:r>
              <a:rPr lang="he-IL" baseline="0" dirty="0" err="1" smtClean="0"/>
              <a:t>תל"י</a:t>
            </a:r>
            <a:r>
              <a:rPr lang="he-IL" baseline="0" dirty="0" smtClean="0"/>
              <a:t> והחווה החקלאית בהוד השרון מציגים "אתם אוכלים, אתם קובעים!" וקוראים להצטרף ליוזמת </a:t>
            </a:r>
            <a:r>
              <a:rPr lang="he-IL" baseline="0" dirty="0" err="1" smtClean="0"/>
              <a:t>מיטלס</a:t>
            </a:r>
            <a:r>
              <a:rPr lang="he-IL" baseline="0" dirty="0" smtClean="0"/>
              <a:t> </a:t>
            </a:r>
            <a:r>
              <a:rPr lang="he-IL" baseline="0" dirty="0" err="1" smtClean="0"/>
              <a:t>מאנדיי</a:t>
            </a:r>
            <a:r>
              <a:rPr lang="he-IL" baseline="0" dirty="0" smtClean="0"/>
              <a:t> במסגרת פרויקט שנתי סביבתי שהובילה אשת החינוך מיכל </a:t>
            </a:r>
            <a:r>
              <a:rPr lang="he-IL" baseline="0" dirty="0" err="1" smtClean="0"/>
              <a:t>וולנסקי</a:t>
            </a:r>
            <a:r>
              <a:rPr lang="he-IL" baseline="0" dirty="0" smtClean="0"/>
              <a:t>.</a:t>
            </a:r>
          </a:p>
          <a:p>
            <a:r>
              <a:rPr lang="he-IL" baseline="0" dirty="0" smtClean="0"/>
              <a:t>צפו בתלמידים שמביימים מיונים למאסטר שף ועל הדרך מסבירים למה חשוב להפחית בצריכת בשר ומה זה קטניות בכלל...</a:t>
            </a:r>
          </a:p>
        </p:txBody>
      </p:sp>
      <p:sp>
        <p:nvSpPr>
          <p:cNvPr id="4" name="מציין מיקום של מספר שקופית 3"/>
          <p:cNvSpPr>
            <a:spLocks noGrp="1"/>
          </p:cNvSpPr>
          <p:nvPr>
            <p:ph type="sldNum" sz="quarter" idx="10"/>
          </p:nvPr>
        </p:nvSpPr>
        <p:spPr/>
        <p:txBody>
          <a:bodyPr/>
          <a:lstStyle/>
          <a:p>
            <a:fld id="{DB3DDF7E-A899-40E5-ADA3-88F6866CF638}" type="slidenum">
              <a:rPr lang="he-IL" smtClean="0"/>
              <a:t>4</a:t>
            </a:fld>
            <a:endParaRPr lang="he-IL"/>
          </a:p>
        </p:txBody>
      </p:sp>
    </p:spTree>
    <p:extLst>
      <p:ext uri="{BB962C8B-B14F-4D97-AF65-F5344CB8AC3E}">
        <p14:creationId xmlns:p14="http://schemas.microsoft.com/office/powerpoint/2010/main" val="2174008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Will Hazell, "School with UK's first vegan kitchen says 'meatless feast pizza' menu has lured new pupils," The I Paper, 22.5.2022, https://inews.co.uk/news/education/school-uk-first-vegan-kitchen-worthing-west-sussex-plant-based-menu-pupils-1644236?srsltid=AfmBOoqg64ldHQ2NRObj_4DU8MZtSRIEex9T-bkXt5d72HfSI25ODeHJ</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Food, Our Lady of Sion School (UK), https://www.sionschool.org.uk/school-life/our-food/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Lady of Sion School (Facebook), 12.1.2022, https://www.facebook.com/sionschool/posts/pfbid0PmXKTkchzQAtPLnxBuhmin1R3tu8vbX6NQAMkb3UeWSCdb6WRNiPrM1GdsoB3TeMl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were thrilled to welcome PBSK to Our Lady of Sion School today. The Plant Based School Kitchens are pioneers in delivering plant-based nutritious and delicious meals to children in schools. After consultation with parents and children including a very successful tasting event, we have been working very closely with this pioneering company to bring them into our school kitchen. All meals are freshly prepared and cooked in school. The 6-week menu is enticing and exciting! There are even themed meals linked to curriculum projects and National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focus days. Fridays will include Friday Fake-</a:t>
            </a:r>
            <a:r>
              <a:rPr lang="en-US" baseline="0" dirty="0" err="1" smtClean="0"/>
              <a:t>Aways</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Today was the launch of the PBSK here in Sion. Its success is evidenced by the number opting for the meals and the excited comments from happy eaters!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Thank you to the team.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are so glad to have you here with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Lady of Sion School (Facebook), 2.12.2024, https://www.facebook.com/sionschool/posts/pfbid02atdJDgwGSN89NCeQt5enDCsKZQRuDLcBSyJ7NtPYnpJRWF8sBjKFRPpsAzWeg2hPl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Year 6 started their </a:t>
            </a:r>
            <a:r>
              <a:rPr lang="en-US" baseline="0" dirty="0" err="1" smtClean="0"/>
              <a:t>Cissbury</a:t>
            </a:r>
            <a:r>
              <a:rPr lang="en-US" baseline="0" dirty="0" smtClean="0"/>
              <a:t> Barns experience last week. They learnt about all the different brushes that are used to groom the horses and they all had a go at grooming, mucking out and everyone had a ride in the field.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worked together to get all of the jobs done. Everyone had a fabulous morning and are looking forward to their next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Lady of Sion School (Facebook), 16.11.2024, https://www.facebook.com/sionschool/posts/pfbid0syVQSUuX8Ftr21kZf3ooxxcWjvhVmLmpR37EyVH6BxiZj1P7qpEGpbk9xQHH2z7wl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Horse Anatomy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Year 5 learned about horse anatomy during their riding session this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labelled the parts of a horse, including the forehead, forelock, muscle, zygomatic arch, projecting cheekbone, crest, and jugular groove. They also went for a ride in the woods.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Lady of Sion School (Facebook), 21.9.2024, https://www.facebook.com/sionschool/posts/pfbid03eHWcQNPjehdiiKgi7ZAJAgMR4XAWvU6GJhF3gUsgE4aV1Aaib43Ne477z3ZDMKml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launched our new Equestrian pilot scheme yesterday and it was a huge success.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 part of Sion’s ongoing development of our curriculum, we have added an opportunity for our young people to connect with horses.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our younger children, this offers them the chance to learn about how to successfully look after a horse and how to ride one safely.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our teenagers, we also </a:t>
            </a:r>
            <a:r>
              <a:rPr lang="en-US" baseline="0" dirty="0" err="1" smtClean="0"/>
              <a:t>recognise</a:t>
            </a:r>
            <a:r>
              <a:rPr lang="en-US" baseline="0" dirty="0" smtClean="0"/>
              <a:t> that connecting with a horse can bring about positive feelings of wellbeing, and strengthen mental health. So they can ride, or simply spend some time grooming the horse and connecting with each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know the importance of an academic curriculum, and we also know that a curriculum needs to reflect the current time in which it’s being delivered.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That is why we are always redesigning what we offer at Sion. It has to evolve, just as we are evolving.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are very grateful to The Stables at </a:t>
            </a:r>
            <a:r>
              <a:rPr lang="en-US" baseline="0" dirty="0" err="1" smtClean="0"/>
              <a:t>Cissbury</a:t>
            </a:r>
            <a:r>
              <a:rPr lang="en-US" baseline="0" dirty="0" smtClean="0"/>
              <a:t> for partnering with us. We look forward to developing that partnership throughout the academic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Lady of Sion School (Facebook), 29.11.2018, https://www.facebook.com/sionschool/posts/pfbid0d3TLEZVpzgZroHcnzht6LxQDgRMfbAzyfsYpDCpGa5bu936VrqFmU1b9tYFEoXs3l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Year 4 have had a visit from 'Our Amazing Animal World', thanks to Emma who had won a competition, the prize being a visit to her school by this wonderful team.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Mark and Jerry were amazing with the animals and the children loved being able to hold some of the animals and see them up close.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Lady of Sion School (Facebook), 22.3.2018, https://www.facebook.com/sionschool/posts/pfbid0srighv7VZupfB1hNHgiV6Ec2dAKDnhh1RYbfpt2sqGch1AAiB74dacKoE6cY3PCvl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Year 5 have had a great time at </a:t>
            </a:r>
            <a:r>
              <a:rPr lang="en-US" baseline="0" dirty="0" err="1" smtClean="0"/>
              <a:t>Marwell</a:t>
            </a:r>
            <a:r>
              <a:rPr lang="en-US" baseline="0" dirty="0" smtClean="0"/>
              <a:t> Zoo today.  Having studied the Amazon Rainforest and looked at issues such as deforestation, the children had a Rainforest session with the zoo staff who were very impressed with their knowledge. They have then had great fun visiting all the animals in the Zoo, not just those that live in the rainforest!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ITV News Meridian, Vegan4Eva (Facebook), UK’s first plant based school kitchen! (video, 02:28 min.), 6.3.2022, https://www.facebook.com/Vegan4EvaBlog/videos/372508581549455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Plant Based School Kitchens (Facebook page), https://www.facebook.com/PlantBasedSchoolKitchens/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smtClean="0"/>
          </a:p>
        </p:txBody>
      </p:sp>
      <p:sp>
        <p:nvSpPr>
          <p:cNvPr id="4" name="מציין מיקום של מספר שקופית 3"/>
          <p:cNvSpPr>
            <a:spLocks noGrp="1"/>
          </p:cNvSpPr>
          <p:nvPr>
            <p:ph type="sldNum" sz="quarter" idx="10"/>
          </p:nvPr>
        </p:nvSpPr>
        <p:spPr/>
        <p:txBody>
          <a:bodyPr/>
          <a:lstStyle/>
          <a:p>
            <a:fld id="{DB3DDF7E-A899-40E5-ADA3-88F6866CF638}" type="slidenum">
              <a:rPr lang="he-IL" smtClean="0"/>
              <a:t>5</a:t>
            </a:fld>
            <a:endParaRPr lang="he-IL"/>
          </a:p>
        </p:txBody>
      </p:sp>
    </p:spTree>
    <p:extLst>
      <p:ext uri="{BB962C8B-B14F-4D97-AF65-F5344CB8AC3E}">
        <p14:creationId xmlns:p14="http://schemas.microsoft.com/office/powerpoint/2010/main" val="460375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אתר בי"ס </a:t>
            </a:r>
            <a:r>
              <a:rPr lang="he-IL" baseline="0" dirty="0" err="1" smtClean="0"/>
              <a:t>מיוז</a:t>
            </a:r>
            <a:r>
              <a:rPr lang="he-IL" baseline="0" dirty="0" smtClean="0"/>
              <a:t> </a:t>
            </a:r>
            <a:r>
              <a:rPr lang="en-US" baseline="0" dirty="0" smtClean="0"/>
              <a:t>https://museglobalschoolca.com/</a:t>
            </a: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דף </a:t>
            </a:r>
            <a:r>
              <a:rPr lang="he-IL" baseline="0" dirty="0" err="1" smtClean="0"/>
              <a:t>הפייסבוק</a:t>
            </a:r>
            <a:r>
              <a:rPr lang="he-IL" baseline="0" dirty="0" smtClean="0"/>
              <a:t> של בי"ס </a:t>
            </a:r>
            <a:r>
              <a:rPr lang="he-IL" baseline="0" dirty="0" err="1" smtClean="0"/>
              <a:t>מיוז</a:t>
            </a:r>
            <a:r>
              <a:rPr lang="he-IL" baseline="0" dirty="0" smtClean="0"/>
              <a:t> </a:t>
            </a:r>
            <a:r>
              <a:rPr lang="en-US" baseline="0" dirty="0" smtClean="0"/>
              <a:t>https://www.facebook.com/MuseGlobalCA</a:t>
            </a: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סרטון הסברה ממצה על ביה"ס </a:t>
            </a:r>
            <a:r>
              <a:rPr lang="en-US" baseline="0" dirty="0" smtClean="0"/>
              <a:t>MUSE Global School - Calabasas (Facebook), 2.8.2018, https://www.facebook.com/MuseGlobalCA/posts/pfbid0pJe6niZsaGoaNkQcuY9E9qbkT16QdDrcnKjC2gJ4sHsESZN82ZUyuvxs3q4N9v8nl</a:t>
            </a: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הארגון</a:t>
            </a:r>
            <a:r>
              <a:rPr lang="en-US" baseline="0" dirty="0" smtClean="0"/>
              <a:t>One Meal A Day </a:t>
            </a:r>
            <a:r>
              <a:rPr lang="he-IL" baseline="0" dirty="0" smtClean="0"/>
              <a:t> של סוזי </a:t>
            </a:r>
            <a:r>
              <a:rPr lang="he-IL" baseline="0" dirty="0" err="1" smtClean="0"/>
              <a:t>איימיס</a:t>
            </a:r>
            <a:r>
              <a:rPr lang="he-IL" baseline="0" dirty="0" smtClean="0"/>
              <a:t> קמרון </a:t>
            </a:r>
            <a:r>
              <a:rPr lang="en-US" baseline="0" dirty="0" smtClean="0"/>
              <a:t>https://omdfortheplanet.com/</a:t>
            </a: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אריאל </a:t>
            </a:r>
            <a:r>
              <a:rPr lang="he-IL" baseline="0" dirty="0" err="1" smtClean="0"/>
              <a:t>צבל</a:t>
            </a:r>
            <a:r>
              <a:rPr lang="he-IL" baseline="0" dirty="0" smtClean="0"/>
              <a:t>, בית-ספר טבעוני בקליפורניה, האתר של ד"ר אריאל </a:t>
            </a:r>
            <a:r>
              <a:rPr lang="he-IL" baseline="0" dirty="0" err="1" smtClean="0"/>
              <a:t>צבל</a:t>
            </a:r>
            <a:r>
              <a:rPr lang="he-IL" baseline="0" dirty="0" smtClean="0"/>
              <a:t>, 1.4.2016, </a:t>
            </a:r>
            <a:r>
              <a:rPr lang="en-US" baseline="0" dirty="0" smtClean="0"/>
              <a:t>https://arieltsovel.com/%D7%91%D7%99%D7%AA-%D7%A1%D7%A4%D7%A8-%D7%98%D7%91%D7%A2%D7%95%D7%A0%D7%99-%D7%91%D7%A7%D7%9C%D7%99%D7%A4%D7%95%D7%A8%D7%A0%D7%99%D7%94/</a:t>
            </a: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אריאל </a:t>
            </a:r>
            <a:r>
              <a:rPr lang="he-IL" baseline="0" dirty="0" err="1" smtClean="0"/>
              <a:t>צֹבל</a:t>
            </a:r>
            <a:r>
              <a:rPr lang="he-IL" baseline="0" dirty="0" smtClean="0"/>
              <a:t>, צמיחה באמריקה: קידום תזונה צמחית במוסדות חינוך בארצות-הברית, </a:t>
            </a:r>
            <a:r>
              <a:rPr lang="he-IL" baseline="0" dirty="0" err="1" smtClean="0"/>
              <a:t>אנימלס</a:t>
            </a:r>
            <a:r>
              <a:rPr lang="he-IL" baseline="0" dirty="0" smtClean="0"/>
              <a:t>, 2009, </a:t>
            </a:r>
            <a:r>
              <a:rPr lang="en-US" baseline="0" dirty="0" smtClean="0"/>
              <a:t>https://anonymous.org.il/art662.html</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אריאל </a:t>
            </a:r>
            <a:r>
              <a:rPr lang="he-IL" baseline="0" dirty="0" err="1" smtClean="0"/>
              <a:t>צבל</a:t>
            </a:r>
            <a:r>
              <a:rPr lang="he-IL" baseline="0" dirty="0" smtClean="0"/>
              <a:t>, מזונות קסומים בבתי-הספר, אתר הצמחונות והטבעונות הישראלי, דצמבר 2007? </a:t>
            </a:r>
            <a:r>
              <a:rPr lang="en-US" baseline="0" dirty="0" smtClean="0"/>
              <a:t>https://veg.co.il/art129.html</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אריאל </a:t>
            </a:r>
            <a:r>
              <a:rPr lang="he-IL" baseline="0" dirty="0" err="1" smtClean="0"/>
              <a:t>צֹבל</a:t>
            </a:r>
            <a:r>
              <a:rPr lang="he-IL" baseline="0" dirty="0" smtClean="0"/>
              <a:t>, חינוך לטריפה: ארוחות בבתי-ספר בארצות-הברית, 2004, אתר הצמחונות והטבעונות הישראלי, 2004, </a:t>
            </a:r>
            <a:r>
              <a:rPr lang="en-US" baseline="0" dirty="0" smtClean="0"/>
              <a:t>https://veg.co.il/art53.html</a:t>
            </a:r>
            <a:endParaRPr lang="he-IL" baseline="0" dirty="0" smtClean="0"/>
          </a:p>
          <a:p>
            <a:endParaRPr lang="he-IL" baseline="0" dirty="0" smtClean="0"/>
          </a:p>
        </p:txBody>
      </p:sp>
      <p:sp>
        <p:nvSpPr>
          <p:cNvPr id="4" name="מציין מיקום של מספר שקופית 3"/>
          <p:cNvSpPr>
            <a:spLocks noGrp="1"/>
          </p:cNvSpPr>
          <p:nvPr>
            <p:ph type="sldNum" sz="quarter" idx="10"/>
          </p:nvPr>
        </p:nvSpPr>
        <p:spPr/>
        <p:txBody>
          <a:bodyPr/>
          <a:lstStyle/>
          <a:p>
            <a:fld id="{DB3DDF7E-A899-40E5-ADA3-88F6866CF638}" type="slidenum">
              <a:rPr lang="he-IL" smtClean="0"/>
              <a:t>6</a:t>
            </a:fld>
            <a:endParaRPr lang="he-IL"/>
          </a:p>
        </p:txBody>
      </p:sp>
    </p:spTree>
    <p:extLst>
      <p:ext uri="{BB962C8B-B14F-4D97-AF65-F5344CB8AC3E}">
        <p14:creationId xmlns:p14="http://schemas.microsoft.com/office/powerpoint/2010/main" val="1220801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בי"ס רב-שנתי </a:t>
            </a:r>
            <a:r>
              <a:rPr lang="en-US" sz="1200" b="0" i="0" kern="1200" dirty="0" smtClean="0">
                <a:solidFill>
                  <a:schemeClr val="tx1"/>
                </a:solidFill>
                <a:effectLst/>
                <a:latin typeface="+mn-lt"/>
                <a:ea typeface="+mn-ea"/>
                <a:cs typeface="+mn-cs"/>
              </a:rPr>
              <a:t>Solid Rock Community School</a:t>
            </a:r>
            <a:r>
              <a:rPr lang="he-IL" sz="1200" b="0" i="0" kern="1200" dirty="0" smtClean="0">
                <a:solidFill>
                  <a:schemeClr val="tx1"/>
                </a:solidFill>
                <a:effectLst/>
                <a:latin typeface="+mn-lt"/>
                <a:ea typeface="+mn-ea"/>
                <a:cs typeface="+mn-cs"/>
              </a:rPr>
              <a:t>,</a:t>
            </a:r>
            <a:r>
              <a:rPr lang="he-IL" sz="1200" b="0" i="0" kern="1200" baseline="0" dirty="0" smtClean="0">
                <a:solidFill>
                  <a:schemeClr val="tx1"/>
                </a:solidFill>
                <a:effectLst/>
                <a:latin typeface="+mn-lt"/>
                <a:ea typeface="+mn-ea"/>
                <a:cs typeface="+mn-cs"/>
              </a:rPr>
              <a:t> פלורידה </a:t>
            </a:r>
            <a:r>
              <a:rPr lang="en-US" baseline="0" dirty="0" smtClean="0"/>
              <a:t>https://solidrockcommunityschool.org/</a:t>
            </a: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en-US" baseline="0" dirty="0" smtClean="0"/>
              <a:t>Solid Rock Community School </a:t>
            </a:r>
            <a:r>
              <a:rPr lang="en-US" baseline="0" dirty="0" smtClean="0"/>
              <a:t>(Facebook </a:t>
            </a:r>
            <a:r>
              <a:rPr lang="en-US" baseline="0" dirty="0" smtClean="0"/>
              <a:t>page), https://www.facebook.com/solidrockcommunityschool/</a:t>
            </a: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דף </a:t>
            </a:r>
            <a:r>
              <a:rPr lang="he-IL" baseline="0" dirty="0" err="1" smtClean="0"/>
              <a:t>האינסטגרם</a:t>
            </a:r>
            <a:r>
              <a:rPr lang="he-IL" baseline="0" dirty="0" smtClean="0"/>
              <a:t> של ביה"ס </a:t>
            </a:r>
            <a:r>
              <a:rPr lang="en-US" baseline="0" dirty="0" smtClean="0"/>
              <a:t>https://www.instagram.com/solidrockcommunityschool/</a:t>
            </a: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en-US" baseline="0" dirty="0" smtClean="0"/>
              <a:t>Sanctuary at Solid Rock (Facebook page) https://www.facebook.com/sanctuaryatsolidrock/</a:t>
            </a: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en-US" baseline="0" dirty="0" smtClean="0"/>
              <a:t>Ellen Dent, A First of its Kind Vegan School, </a:t>
            </a:r>
            <a:r>
              <a:rPr lang="en-US" baseline="0" dirty="0" err="1" smtClean="0"/>
              <a:t>UnChained</a:t>
            </a:r>
            <a:r>
              <a:rPr lang="en-US" baseline="0" dirty="0" smtClean="0"/>
              <a:t> TV, 27.8.2019, https://unchainedtv.com/2019/08/27/a-first-of-its-kind-vegan-school/</a:t>
            </a: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כולל ראיון (קרוב לשעה) עם המנהלת-מייסדת מישל </a:t>
            </a:r>
            <a:r>
              <a:rPr lang="he-IL" baseline="0" dirty="0" err="1" smtClean="0"/>
              <a:t>פאסנכט</a:t>
            </a:r>
            <a:r>
              <a:rPr lang="he-IL" baseline="0" dirty="0" smtClean="0"/>
              <a:t> (</a:t>
            </a:r>
            <a:r>
              <a:rPr lang="en-US" baseline="0" dirty="0" smtClean="0"/>
              <a:t>Michele </a:t>
            </a:r>
            <a:r>
              <a:rPr lang="en-US" baseline="0" dirty="0" err="1" smtClean="0"/>
              <a:t>Fasnacht</a:t>
            </a:r>
            <a:r>
              <a:rPr lang="he-IL" baseline="0" dirty="0" smtClean="0"/>
              <a:t>). כולל הסבר קצר על מיזם החמלה בביה"ס, עבור מורות.</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אתר ארגון הגג של ביה"ס, המקלט, משאית האוכל והשוק </a:t>
            </a:r>
            <a:r>
              <a:rPr lang="en-US" baseline="0" dirty="0" smtClean="0"/>
              <a:t>https://solidrockflorida.org/</a:t>
            </a: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דף </a:t>
            </a:r>
            <a:r>
              <a:rPr lang="he-IL" baseline="0" dirty="0" err="1" smtClean="0"/>
              <a:t>האינסטגרם</a:t>
            </a:r>
            <a:r>
              <a:rPr lang="he-IL" baseline="0" dirty="0" smtClean="0"/>
              <a:t> של המקלט </a:t>
            </a:r>
            <a:r>
              <a:rPr lang="en-US" baseline="0" dirty="0" smtClean="0"/>
              <a:t>https://www.instagram.com/sanctuaryatsolidrock/</a:t>
            </a: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smtClean="0"/>
              <a:t>ניו יורק, החלטת מועצת העיר בדבר עידוד לתזונה טבעונית</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Requesting that local school districts provide optional vegetarian school entrees, as well as nutrition education materials and instruction, adopted 24.3.2004. https://healthyschoolfood.org/wp/wp-content/uploads/2020/05/Resolution-Official-Final-Version-Senate.pdf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Coalition for Healthy School Food, https://healthyschoolfood.org/wp/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e-IL" baseline="0" dirty="0" smtClean="0"/>
          </a:p>
        </p:txBody>
      </p:sp>
      <p:sp>
        <p:nvSpPr>
          <p:cNvPr id="4" name="מציין מיקום של מספר שקופית 3"/>
          <p:cNvSpPr>
            <a:spLocks noGrp="1"/>
          </p:cNvSpPr>
          <p:nvPr>
            <p:ph type="sldNum" sz="quarter" idx="10"/>
          </p:nvPr>
        </p:nvSpPr>
        <p:spPr/>
        <p:txBody>
          <a:bodyPr/>
          <a:lstStyle/>
          <a:p>
            <a:fld id="{DB3DDF7E-A899-40E5-ADA3-88F6866CF638}" type="slidenum">
              <a:rPr lang="he-IL" smtClean="0"/>
              <a:t>7</a:t>
            </a:fld>
            <a:endParaRPr lang="he-IL"/>
          </a:p>
        </p:txBody>
      </p:sp>
    </p:spTree>
    <p:extLst>
      <p:ext uri="{BB962C8B-B14F-4D97-AF65-F5344CB8AC3E}">
        <p14:creationId xmlns:p14="http://schemas.microsoft.com/office/powerpoint/2010/main" val="4041776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1C7FDBAB-20CA-422D-94DF-24AE11F10113}" type="datetimeFigureOut">
              <a:rPr lang="he-IL" smtClean="0"/>
              <a:t>כ"ט/טבת/תשפ"ה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01CB5D7-32B9-49B7-B285-B589D2EC4EF0}" type="slidenum">
              <a:rPr lang="he-IL" smtClean="0"/>
              <a:t>‹#›</a:t>
            </a:fld>
            <a:endParaRPr lang="he-IL"/>
          </a:p>
        </p:txBody>
      </p:sp>
    </p:spTree>
    <p:extLst>
      <p:ext uri="{BB962C8B-B14F-4D97-AF65-F5344CB8AC3E}">
        <p14:creationId xmlns:p14="http://schemas.microsoft.com/office/powerpoint/2010/main" val="2957483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1C7FDBAB-20CA-422D-94DF-24AE11F10113}" type="datetimeFigureOut">
              <a:rPr lang="he-IL" smtClean="0"/>
              <a:t>כ"ט/טבת/תשפ"ה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01CB5D7-32B9-49B7-B285-B589D2EC4EF0}" type="slidenum">
              <a:rPr lang="he-IL" smtClean="0"/>
              <a:t>‹#›</a:t>
            </a:fld>
            <a:endParaRPr lang="he-IL"/>
          </a:p>
        </p:txBody>
      </p:sp>
    </p:spTree>
    <p:extLst>
      <p:ext uri="{BB962C8B-B14F-4D97-AF65-F5344CB8AC3E}">
        <p14:creationId xmlns:p14="http://schemas.microsoft.com/office/powerpoint/2010/main" val="3730275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1C7FDBAB-20CA-422D-94DF-24AE11F10113}" type="datetimeFigureOut">
              <a:rPr lang="he-IL" smtClean="0"/>
              <a:t>כ"ט/טבת/תשפ"ה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01CB5D7-32B9-49B7-B285-B589D2EC4EF0}" type="slidenum">
              <a:rPr lang="he-IL" smtClean="0"/>
              <a:t>‹#›</a:t>
            </a:fld>
            <a:endParaRPr lang="he-IL"/>
          </a:p>
        </p:txBody>
      </p:sp>
    </p:spTree>
    <p:extLst>
      <p:ext uri="{BB962C8B-B14F-4D97-AF65-F5344CB8AC3E}">
        <p14:creationId xmlns:p14="http://schemas.microsoft.com/office/powerpoint/2010/main" val="339172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1C7FDBAB-20CA-422D-94DF-24AE11F10113}" type="datetimeFigureOut">
              <a:rPr lang="he-IL" smtClean="0"/>
              <a:t>כ"ט/טבת/תשפ"ה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01CB5D7-32B9-49B7-B285-B589D2EC4EF0}" type="slidenum">
              <a:rPr lang="he-IL" smtClean="0"/>
              <a:t>‹#›</a:t>
            </a:fld>
            <a:endParaRPr lang="he-IL"/>
          </a:p>
        </p:txBody>
      </p:sp>
    </p:spTree>
    <p:extLst>
      <p:ext uri="{BB962C8B-B14F-4D97-AF65-F5344CB8AC3E}">
        <p14:creationId xmlns:p14="http://schemas.microsoft.com/office/powerpoint/2010/main" val="123669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1C7FDBAB-20CA-422D-94DF-24AE11F10113}" type="datetimeFigureOut">
              <a:rPr lang="he-IL" smtClean="0"/>
              <a:t>כ"ט/טבת/תשפ"ה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01CB5D7-32B9-49B7-B285-B589D2EC4EF0}" type="slidenum">
              <a:rPr lang="he-IL" smtClean="0"/>
              <a:t>‹#›</a:t>
            </a:fld>
            <a:endParaRPr lang="he-IL"/>
          </a:p>
        </p:txBody>
      </p:sp>
    </p:spTree>
    <p:extLst>
      <p:ext uri="{BB962C8B-B14F-4D97-AF65-F5344CB8AC3E}">
        <p14:creationId xmlns:p14="http://schemas.microsoft.com/office/powerpoint/2010/main" val="407347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1C7FDBAB-20CA-422D-94DF-24AE11F10113}" type="datetimeFigureOut">
              <a:rPr lang="he-IL" smtClean="0"/>
              <a:t>כ"ט/טבת/תשפ"ה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01CB5D7-32B9-49B7-B285-B589D2EC4EF0}" type="slidenum">
              <a:rPr lang="he-IL" smtClean="0"/>
              <a:t>‹#›</a:t>
            </a:fld>
            <a:endParaRPr lang="he-IL"/>
          </a:p>
        </p:txBody>
      </p:sp>
    </p:spTree>
    <p:extLst>
      <p:ext uri="{BB962C8B-B14F-4D97-AF65-F5344CB8AC3E}">
        <p14:creationId xmlns:p14="http://schemas.microsoft.com/office/powerpoint/2010/main" val="173927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1C7FDBAB-20CA-422D-94DF-24AE11F10113}" type="datetimeFigureOut">
              <a:rPr lang="he-IL" smtClean="0"/>
              <a:t>כ"ט/טבת/תשפ"ה</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01CB5D7-32B9-49B7-B285-B589D2EC4EF0}" type="slidenum">
              <a:rPr lang="he-IL" smtClean="0"/>
              <a:t>‹#›</a:t>
            </a:fld>
            <a:endParaRPr lang="he-IL"/>
          </a:p>
        </p:txBody>
      </p:sp>
    </p:spTree>
    <p:extLst>
      <p:ext uri="{BB962C8B-B14F-4D97-AF65-F5344CB8AC3E}">
        <p14:creationId xmlns:p14="http://schemas.microsoft.com/office/powerpoint/2010/main" val="364780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C7FDBAB-20CA-422D-94DF-24AE11F10113}" type="datetimeFigureOut">
              <a:rPr lang="he-IL" smtClean="0"/>
              <a:t>כ"ט/טבת/תשפ"ה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101CB5D7-32B9-49B7-B285-B589D2EC4EF0}" type="slidenum">
              <a:rPr lang="he-IL" smtClean="0"/>
              <a:t>‹#›</a:t>
            </a:fld>
            <a:endParaRPr lang="he-IL"/>
          </a:p>
        </p:txBody>
      </p:sp>
    </p:spTree>
    <p:extLst>
      <p:ext uri="{BB962C8B-B14F-4D97-AF65-F5344CB8AC3E}">
        <p14:creationId xmlns:p14="http://schemas.microsoft.com/office/powerpoint/2010/main" val="22296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FDBAB-20CA-422D-94DF-24AE11F10113}" type="datetimeFigureOut">
              <a:rPr lang="he-IL" smtClean="0"/>
              <a:t>כ"ט/טבת/תשפ"ה</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101CB5D7-32B9-49B7-B285-B589D2EC4EF0}" type="slidenum">
              <a:rPr lang="he-IL" smtClean="0"/>
              <a:t>‹#›</a:t>
            </a:fld>
            <a:endParaRPr lang="he-IL"/>
          </a:p>
        </p:txBody>
      </p:sp>
    </p:spTree>
    <p:extLst>
      <p:ext uri="{BB962C8B-B14F-4D97-AF65-F5344CB8AC3E}">
        <p14:creationId xmlns:p14="http://schemas.microsoft.com/office/powerpoint/2010/main" val="426981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1C7FDBAB-20CA-422D-94DF-24AE11F10113}" type="datetimeFigureOut">
              <a:rPr lang="he-IL" smtClean="0"/>
              <a:t>כ"ט/טבת/תשפ"ה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01CB5D7-32B9-49B7-B285-B589D2EC4EF0}" type="slidenum">
              <a:rPr lang="he-IL" smtClean="0"/>
              <a:t>‹#›</a:t>
            </a:fld>
            <a:endParaRPr lang="he-IL"/>
          </a:p>
        </p:txBody>
      </p:sp>
    </p:spTree>
    <p:extLst>
      <p:ext uri="{BB962C8B-B14F-4D97-AF65-F5344CB8AC3E}">
        <p14:creationId xmlns:p14="http://schemas.microsoft.com/office/powerpoint/2010/main" val="3269594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1C7FDBAB-20CA-422D-94DF-24AE11F10113}" type="datetimeFigureOut">
              <a:rPr lang="he-IL" smtClean="0"/>
              <a:t>כ"ט/טבת/תשפ"ה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01CB5D7-32B9-49B7-B285-B589D2EC4EF0}" type="slidenum">
              <a:rPr lang="he-IL" smtClean="0"/>
              <a:t>‹#›</a:t>
            </a:fld>
            <a:endParaRPr lang="he-IL"/>
          </a:p>
        </p:txBody>
      </p:sp>
    </p:spTree>
    <p:extLst>
      <p:ext uri="{BB962C8B-B14F-4D97-AF65-F5344CB8AC3E}">
        <p14:creationId xmlns:p14="http://schemas.microsoft.com/office/powerpoint/2010/main" val="462091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FDBAB-20CA-422D-94DF-24AE11F10113}" type="datetimeFigureOut">
              <a:rPr lang="he-IL" smtClean="0"/>
              <a:t>כ"ט/טבת/תשפ"ה</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1CB5D7-32B9-49B7-B285-B589D2EC4EF0}" type="slidenum">
              <a:rPr lang="he-IL" smtClean="0"/>
              <a:t>‹#›</a:t>
            </a:fld>
            <a:endParaRPr lang="he-IL"/>
          </a:p>
        </p:txBody>
      </p:sp>
    </p:spTree>
    <p:extLst>
      <p:ext uri="{BB962C8B-B14F-4D97-AF65-F5344CB8AC3E}">
        <p14:creationId xmlns:p14="http://schemas.microsoft.com/office/powerpoint/2010/main" val="1702426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info@haai.org.i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tel-aviv.gov.il/Residents/Environment/Documents/%D7%AA%D7%96%D7%95%D7%A0%D7%94%20%D7%95%D7%A7%D7%99%D7%99%D7%9E%D7%95%D7%AA%20-%20%D7%9E%D7%93%D7%A8%D7%99%D7%9A%20%D7%9C%D7%9E%D7%95%D7%A8%D7%94.pdf" TargetMode="External"/><Relationship Id="rId3" Type="http://schemas.openxmlformats.org/officeDocument/2006/relationships/hyperlink" Target="https://infogan.co.il/explore/?search_keywords=%D7%98%D7%91%D7%A2%D7%95%D7%A0%D7%99&amp;sort=latest" TargetMode="External"/><Relationship Id="rId7" Type="http://schemas.openxmlformats.org/officeDocument/2006/relationships/hyperlink" Target="https://meatlessmonday.co.il/article/gordon-kid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facebook.com/HaDemokratiHaPatuahYaffo/posts/pfbid03bLY9QGgMCrRqj3R22iLL3U3bx5MVe56v939bxpznk59ymytJVsqNdowbRZMT8jJl" TargetMode="External"/><Relationship Id="rId5" Type="http://schemas.openxmlformats.org/officeDocument/2006/relationships/image" Target="../media/image3.png"/><Relationship Id="rId4" Type="http://schemas.openxmlformats.org/officeDocument/2006/relationships/hyperlink" Target="https://veg.co.il/kindergarten/" TargetMode="Externa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sionschool.org.uk/" TargetMode="External"/><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sionschool.org.uk/school-life/our-food/" TargetMode="External"/><Relationship Id="rId4" Type="http://schemas.openxmlformats.org/officeDocument/2006/relationships/hyperlink" Target="https://inews.co.uk/news/education/school-uk-first-vegan-kitchen-worthing-west-sussex-plant-based-menu-pupils-1644236?srsltid=AfmBOoqg64ldHQ2NRObj_4DU8MZtSRIEex9T-bkXt5d72HfSI25ODeHJ"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museglobalschoolca.com/" TargetMode="External"/><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omdfortheplanet.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solidrockcommunityschool.org/" TargetMode="External"/><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solidrockcommunityschool.org/videos/solidrock-c.mp4" TargetMode="External"/><Relationship Id="rId5" Type="http://schemas.openxmlformats.org/officeDocument/2006/relationships/hyperlink" Target="https://www.facebook.com/solidrockcommunityschool/" TargetMode="External"/><Relationship Id="rId4" Type="http://schemas.openxmlformats.org/officeDocument/2006/relationships/hyperlink" Target="https://solidrockcommunityschool.org/videos/solidrock-b.mp4" TargetMode="Externa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5F9FC"/>
            </a:gs>
            <a:gs pos="71000">
              <a:srgbClr val="B9DAE9"/>
            </a:gs>
          </a:gsLst>
          <a:lin ang="5400000" scaled="1"/>
        </a:gradFill>
        <a:effectLst/>
      </p:bgPr>
    </p:bg>
    <p:spTree>
      <p:nvGrpSpPr>
        <p:cNvPr id="1" name=""/>
        <p:cNvGrpSpPr/>
        <p:nvPr/>
      </p:nvGrpSpPr>
      <p:grpSpPr>
        <a:xfrm>
          <a:off x="0" y="0"/>
          <a:ext cx="0" cy="0"/>
          <a:chOff x="0" y="0"/>
          <a:chExt cx="0" cy="0"/>
        </a:xfrm>
      </p:grpSpPr>
      <p:sp>
        <p:nvSpPr>
          <p:cNvPr id="7" name="מלבן מעוגל 6"/>
          <p:cNvSpPr/>
          <p:nvPr/>
        </p:nvSpPr>
        <p:spPr>
          <a:xfrm>
            <a:off x="702000" y="313489"/>
            <a:ext cx="7740000" cy="6156000"/>
          </a:xfrm>
          <a:prstGeom prst="roundRect">
            <a:avLst/>
          </a:prstGeom>
          <a:gradFill>
            <a:gsLst>
              <a:gs pos="100000">
                <a:schemeClr val="bg1"/>
              </a:gs>
              <a:gs pos="32000">
                <a:srgbClr val="F3F8FC">
                  <a:alpha val="6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כותרת משנה 2"/>
          <p:cNvSpPr>
            <a:spLocks noGrp="1"/>
          </p:cNvSpPr>
          <p:nvPr>
            <p:ph type="subTitle" idx="1"/>
          </p:nvPr>
        </p:nvSpPr>
        <p:spPr>
          <a:xfrm>
            <a:off x="432000" y="376889"/>
            <a:ext cx="8280000" cy="648000"/>
          </a:xfrm>
          <a:prstGeom prst="roundRect">
            <a:avLst/>
          </a:prstGeom>
          <a:noFill/>
          <a:effectLst/>
        </p:spPr>
        <p:txBody>
          <a:bodyPr anchor="ctr">
            <a:normAutofit/>
          </a:bodyPr>
          <a:lstStyle/>
          <a:p>
            <a:r>
              <a:rPr lang="he-IL" sz="2900" dirty="0">
                <a:solidFill>
                  <a:srgbClr val="9B2541"/>
                </a:solidFill>
                <a:effectLst>
                  <a:outerShdw blurRad="50800" dist="50800" dir="5400000" algn="ctr" rotWithShape="0">
                    <a:srgbClr val="A8C4CB"/>
                  </a:outerShdw>
                </a:effectLst>
              </a:rPr>
              <a:t>כשנושא הצמחונות או הטבעונות עולה </a:t>
            </a:r>
            <a:r>
              <a:rPr lang="he-IL" sz="2900" dirty="0" smtClean="0">
                <a:solidFill>
                  <a:srgbClr val="9B2541"/>
                </a:solidFill>
                <a:effectLst>
                  <a:outerShdw blurRad="50800" dist="50800" dir="5400000" algn="ctr" rotWithShape="0">
                    <a:srgbClr val="A8C4CB"/>
                  </a:outerShdw>
                </a:effectLst>
              </a:rPr>
              <a:t>בכיתה</a:t>
            </a:r>
            <a:endParaRPr lang="he-IL" sz="2900" dirty="0">
              <a:solidFill>
                <a:srgbClr val="9B2541"/>
              </a:solidFill>
              <a:effectLst>
                <a:outerShdw blurRad="50800" dist="50800" dir="5400000" algn="ctr" rotWithShape="0">
                  <a:srgbClr val="A8C4CB"/>
                </a:outerShdw>
              </a:effectLst>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2000" y="1088437"/>
            <a:ext cx="6300000" cy="4326279"/>
          </a:xfrm>
          <a:prstGeom prst="rect">
            <a:avLst/>
          </a:prstGeom>
          <a:effectLst>
            <a:glow rad="50800">
              <a:srgbClr val="9B2541">
                <a:alpha val="28000"/>
              </a:srgbClr>
            </a:glow>
          </a:effectLst>
        </p:spPr>
      </p:pic>
      <p:sp>
        <p:nvSpPr>
          <p:cNvPr id="6" name="TextBox 5"/>
          <p:cNvSpPr txBox="1"/>
          <p:nvPr/>
        </p:nvSpPr>
        <p:spPr>
          <a:xfrm>
            <a:off x="1422000" y="5482692"/>
            <a:ext cx="6300000" cy="732115"/>
          </a:xfrm>
          <a:prstGeom prst="roundRect">
            <a:avLst/>
          </a:prstGeom>
          <a:noFill/>
        </p:spPr>
        <p:txBody>
          <a:bodyPr wrap="square" rtlCol="1">
            <a:spAutoFit/>
          </a:bodyPr>
          <a:lstStyle/>
          <a:p>
            <a:pPr algn="ctr"/>
            <a:r>
              <a:rPr lang="he-IL" sz="2000" dirty="0" smtClean="0">
                <a:solidFill>
                  <a:srgbClr val="9B2541"/>
                </a:solidFill>
              </a:rPr>
              <a:t>מרצה אורחת:</a:t>
            </a:r>
            <a:r>
              <a:rPr lang="en-US" sz="2000" dirty="0" smtClean="0">
                <a:solidFill>
                  <a:srgbClr val="9B2541"/>
                </a:solidFill>
              </a:rPr>
              <a:t> </a:t>
            </a:r>
            <a:r>
              <a:rPr lang="he-IL" sz="2000" dirty="0" smtClean="0">
                <a:solidFill>
                  <a:srgbClr val="9B2541"/>
                </a:solidFill>
              </a:rPr>
              <a:t>תום סיון  |  מנחה: ד"ר אריאל </a:t>
            </a:r>
            <a:r>
              <a:rPr lang="he-IL" sz="2000" dirty="0" err="1" smtClean="0">
                <a:solidFill>
                  <a:srgbClr val="9B2541"/>
                </a:solidFill>
              </a:rPr>
              <a:t>צבל</a:t>
            </a:r>
            <a:endParaRPr lang="he-IL" sz="2000" dirty="0" smtClean="0">
              <a:solidFill>
                <a:srgbClr val="9B2541"/>
              </a:solidFill>
            </a:endParaRPr>
          </a:p>
          <a:p>
            <a:pPr algn="ctr"/>
            <a:r>
              <a:rPr lang="he-IL" sz="1700" dirty="0" smtClean="0">
                <a:solidFill>
                  <a:srgbClr val="9B2541"/>
                </a:solidFill>
              </a:rPr>
              <a:t>מפגש 12 בסדרה: יחסי תלמידים ובעלי-חיים, 27.1.2025</a:t>
            </a:r>
          </a:p>
        </p:txBody>
      </p:sp>
      <p:sp>
        <p:nvSpPr>
          <p:cNvPr id="8" name="TextBox 5"/>
          <p:cNvSpPr txBox="1"/>
          <p:nvPr/>
        </p:nvSpPr>
        <p:spPr>
          <a:xfrm>
            <a:off x="5209069" y="6482798"/>
            <a:ext cx="3609163" cy="369332"/>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he-IL" sz="900" dirty="0" smtClean="0">
                <a:solidFill>
                  <a:schemeClr val="accent1"/>
                </a:solidFill>
              </a:rPr>
              <a:t>מצגת </a:t>
            </a:r>
            <a:r>
              <a:rPr lang="he-IL" sz="900" dirty="0" smtClean="0">
                <a:solidFill>
                  <a:schemeClr val="accent1"/>
                </a:solidFill>
              </a:rPr>
              <a:t>זאת כוללת </a:t>
            </a:r>
            <a:r>
              <a:rPr lang="he-IL" sz="900" dirty="0">
                <a:solidFill>
                  <a:schemeClr val="accent1"/>
                </a:solidFill>
              </a:rPr>
              <a:t>תמונות שאינן בבעלות מכון אדם </a:t>
            </a:r>
            <a:r>
              <a:rPr lang="he-IL" sz="900" dirty="0" smtClean="0">
                <a:solidFill>
                  <a:schemeClr val="accent1"/>
                </a:solidFill>
              </a:rPr>
              <a:t>וחיה. אם את/ה בעל/ת תמונה </a:t>
            </a:r>
            <a:r>
              <a:rPr lang="he-IL" sz="900" dirty="0">
                <a:solidFill>
                  <a:schemeClr val="accent1"/>
                </a:solidFill>
              </a:rPr>
              <a:t>וברצונך שתוסר מהמצגת, אנא בקש/י שנסיר אותה: </a:t>
            </a:r>
            <a:r>
              <a:rPr lang="en-US" sz="900" dirty="0">
                <a:solidFill>
                  <a:schemeClr val="accent1"/>
                </a:solidFill>
              </a:rPr>
              <a:t> </a:t>
            </a:r>
            <a:r>
              <a:rPr lang="en-US" sz="900" dirty="0" smtClean="0">
                <a:solidFill>
                  <a:schemeClr val="accent1"/>
                </a:solidFill>
                <a:hlinkClick r:id="rId4"/>
              </a:rPr>
              <a:t>info@haai.org.il</a:t>
            </a:r>
            <a:endParaRPr lang="he-IL" sz="900" dirty="0">
              <a:solidFill>
                <a:schemeClr val="accent1"/>
              </a:solidFill>
            </a:endParaRPr>
          </a:p>
        </p:txBody>
      </p:sp>
      <p:sp>
        <p:nvSpPr>
          <p:cNvPr id="2" name="TextBox 1"/>
          <p:cNvSpPr txBox="1"/>
          <p:nvPr/>
        </p:nvSpPr>
        <p:spPr>
          <a:xfrm>
            <a:off x="337753" y="6495225"/>
            <a:ext cx="4972021" cy="369332"/>
          </a:xfrm>
          <a:prstGeom prst="rect">
            <a:avLst/>
          </a:prstGeom>
          <a:noFill/>
        </p:spPr>
        <p:txBody>
          <a:bodyPr wrap="square" rtlCol="1">
            <a:spAutoFit/>
          </a:bodyPr>
          <a:lstStyle/>
          <a:p>
            <a:pPr algn="l" rtl="0"/>
            <a:r>
              <a:rPr lang="en-US" sz="900" dirty="0" smtClean="0">
                <a:solidFill>
                  <a:schemeClr val="accent1"/>
                </a:solidFill>
              </a:rPr>
              <a:t>This </a:t>
            </a:r>
            <a:r>
              <a:rPr lang="en-US" sz="900" dirty="0">
                <a:solidFill>
                  <a:schemeClr val="accent1"/>
                </a:solidFill>
              </a:rPr>
              <a:t>presentation includes images that are not owned by the Adam and Animal Institute. If you own a photo and want it removed from the presentation, please ask us to remove it: </a:t>
            </a:r>
            <a:r>
              <a:rPr lang="en-US" sz="900" dirty="0" smtClean="0">
                <a:solidFill>
                  <a:schemeClr val="accent1"/>
                </a:solidFill>
                <a:hlinkClick r:id="rId4"/>
              </a:rPr>
              <a:t>info@haai.org.il</a:t>
            </a:r>
            <a:r>
              <a:rPr lang="en-US" sz="900" dirty="0" smtClean="0">
                <a:solidFill>
                  <a:schemeClr val="accent1"/>
                </a:solidFill>
              </a:rPr>
              <a:t> </a:t>
            </a:r>
            <a:endParaRPr lang="he-IL" dirty="0">
              <a:solidFill>
                <a:schemeClr val="accent1"/>
              </a:solidFill>
            </a:endParaRPr>
          </a:p>
        </p:txBody>
      </p:sp>
      <p:sp>
        <p:nvSpPr>
          <p:cNvPr id="9" name="TextBox 7"/>
          <p:cNvSpPr txBox="1"/>
          <p:nvPr/>
        </p:nvSpPr>
        <p:spPr>
          <a:xfrm rot="16200000">
            <a:off x="96465" y="3313584"/>
            <a:ext cx="2360806" cy="230832"/>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900" dirty="0" smtClean="0">
                <a:solidFill>
                  <a:schemeClr val="accent1"/>
                </a:solidFill>
              </a:rPr>
              <a:t>דימוי </a:t>
            </a:r>
            <a:r>
              <a:rPr lang="en-US" sz="900" dirty="0" smtClean="0">
                <a:solidFill>
                  <a:schemeClr val="accent1"/>
                </a:solidFill>
              </a:rPr>
              <a:t>AI</a:t>
            </a:r>
            <a:r>
              <a:rPr lang="he-IL" sz="900" dirty="0" smtClean="0">
                <a:solidFill>
                  <a:schemeClr val="accent1"/>
                </a:solidFill>
              </a:rPr>
              <a:t>: </a:t>
            </a:r>
            <a:r>
              <a:rPr lang="en-US" sz="900" dirty="0" smtClean="0">
                <a:solidFill>
                  <a:schemeClr val="accent1"/>
                </a:solidFill>
              </a:rPr>
              <a:t>deepai.org</a:t>
            </a:r>
            <a:endParaRPr lang="he-IL" sz="900" dirty="0">
              <a:solidFill>
                <a:schemeClr val="accent1"/>
              </a:solidFill>
            </a:endParaRPr>
          </a:p>
        </p:txBody>
      </p:sp>
    </p:spTree>
    <p:extLst>
      <p:ext uri="{BB962C8B-B14F-4D97-AF65-F5344CB8AC3E}">
        <p14:creationId xmlns:p14="http://schemas.microsoft.com/office/powerpoint/2010/main" val="3117912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5F9FC"/>
            </a:gs>
            <a:gs pos="71000">
              <a:srgbClr val="B9DAE9"/>
            </a:gs>
          </a:gsLst>
          <a:lin ang="5400000" scaled="1"/>
        </a:gradFill>
        <a:effectLst/>
      </p:bgPr>
    </p:bg>
    <p:spTree>
      <p:nvGrpSpPr>
        <p:cNvPr id="1" name=""/>
        <p:cNvGrpSpPr/>
        <p:nvPr/>
      </p:nvGrpSpPr>
      <p:grpSpPr>
        <a:xfrm>
          <a:off x="0" y="0"/>
          <a:ext cx="0" cy="0"/>
          <a:chOff x="0" y="0"/>
          <a:chExt cx="0" cy="0"/>
        </a:xfrm>
      </p:grpSpPr>
      <p:sp>
        <p:nvSpPr>
          <p:cNvPr id="7" name="מלבן מעוגל 6"/>
          <p:cNvSpPr/>
          <p:nvPr/>
        </p:nvSpPr>
        <p:spPr>
          <a:xfrm>
            <a:off x="736290" y="0"/>
            <a:ext cx="7740000" cy="6574225"/>
          </a:xfrm>
          <a:prstGeom prst="roundRect">
            <a:avLst/>
          </a:prstGeom>
          <a:gradFill>
            <a:gsLst>
              <a:gs pos="100000">
                <a:schemeClr val="bg1"/>
              </a:gs>
              <a:gs pos="32000">
                <a:srgbClr val="F3F8FC">
                  <a:alpha val="6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כותרת משנה 2"/>
          <p:cNvSpPr>
            <a:spLocks noGrp="1"/>
          </p:cNvSpPr>
          <p:nvPr>
            <p:ph type="subTitle" idx="1"/>
          </p:nvPr>
        </p:nvSpPr>
        <p:spPr>
          <a:xfrm>
            <a:off x="432000" y="187415"/>
            <a:ext cx="8280000" cy="648000"/>
          </a:xfrm>
          <a:prstGeom prst="roundRect">
            <a:avLst/>
          </a:prstGeom>
          <a:noFill/>
          <a:effectLst/>
        </p:spPr>
        <p:txBody>
          <a:bodyPr anchor="ctr">
            <a:normAutofit/>
          </a:bodyPr>
          <a:lstStyle/>
          <a:p>
            <a:r>
              <a:rPr lang="he-IL" dirty="0" smtClean="0">
                <a:solidFill>
                  <a:srgbClr val="9B2541"/>
                </a:solidFill>
                <a:effectLst>
                  <a:outerShdw blurRad="50800" dist="50800" dir="5400000" algn="ctr" rotWithShape="0">
                    <a:srgbClr val="A8C4CB"/>
                  </a:outerShdw>
                </a:effectLst>
              </a:rPr>
              <a:t>על הנייר:</a:t>
            </a:r>
            <a:r>
              <a:rPr lang="en-US" dirty="0" smtClean="0">
                <a:solidFill>
                  <a:srgbClr val="9B2541"/>
                </a:solidFill>
                <a:effectLst>
                  <a:outerShdw blurRad="50800" dist="50800" dir="5400000" algn="ctr" rotWithShape="0">
                    <a:srgbClr val="A8C4CB"/>
                  </a:outerShdw>
                </a:effectLst>
              </a:rPr>
              <a:t> </a:t>
            </a:r>
            <a:r>
              <a:rPr lang="he-IL" dirty="0" smtClean="0">
                <a:solidFill>
                  <a:srgbClr val="9B2541"/>
                </a:solidFill>
                <a:effectLst>
                  <a:outerShdw blurRad="50800" dist="50800" dir="5400000" algn="ctr" rotWithShape="0">
                    <a:srgbClr val="A8C4CB"/>
                  </a:outerShdw>
                </a:effectLst>
              </a:rPr>
              <a:t>עמדת משרד החינוך בעניין תזונה בבית-הספר</a:t>
            </a:r>
            <a:endParaRPr lang="he-IL" dirty="0">
              <a:solidFill>
                <a:srgbClr val="9B2541"/>
              </a:solidFill>
              <a:effectLst>
                <a:outerShdw blurRad="50800" dist="50800" dir="5400000" algn="ctr" rotWithShape="0">
                  <a:srgbClr val="A8C4CB"/>
                </a:outerShdw>
              </a:effectLst>
            </a:endParaRPr>
          </a:p>
        </p:txBody>
      </p:sp>
      <p:sp>
        <p:nvSpPr>
          <p:cNvPr id="6" name="TextBox 5"/>
          <p:cNvSpPr txBox="1"/>
          <p:nvPr/>
        </p:nvSpPr>
        <p:spPr>
          <a:xfrm>
            <a:off x="1243914" y="601363"/>
            <a:ext cx="6656173" cy="2570917"/>
          </a:xfrm>
          <a:prstGeom prst="roundRect">
            <a:avLst/>
          </a:prstGeom>
          <a:noFill/>
        </p:spPr>
        <p:txBody>
          <a:bodyPr wrap="square" rtlCol="1">
            <a:spAutoFit/>
          </a:bodyPr>
          <a:lstStyle/>
          <a:p>
            <a:pPr>
              <a:spcAft>
                <a:spcPts val="600"/>
              </a:spcAft>
            </a:pPr>
            <a:r>
              <a:rPr lang="he-IL" dirty="0">
                <a:solidFill>
                  <a:srgbClr val="9B2541"/>
                </a:solidFill>
              </a:rPr>
              <a:t>הזנה וחינוך לתזונה נכונה במוסדות החינוך</a:t>
            </a:r>
            <a:r>
              <a:rPr lang="he-IL" dirty="0" smtClean="0"/>
              <a:t>, </a:t>
            </a:r>
            <a:r>
              <a:rPr lang="he-IL" sz="1400" dirty="0" smtClean="0"/>
              <a:t>הוראת קבע (חוזר מנכ"ל) מס' 0400, 1.8.2023</a:t>
            </a:r>
          </a:p>
          <a:p>
            <a:pPr>
              <a:spcAft>
                <a:spcPts val="600"/>
              </a:spcAft>
            </a:pPr>
            <a:r>
              <a:rPr lang="he-IL" dirty="0" smtClean="0"/>
              <a:t>4.2. סעיף ו</a:t>
            </a:r>
            <a:r>
              <a:rPr lang="he-IL" dirty="0"/>
              <a:t>. </a:t>
            </a:r>
            <a:r>
              <a:rPr lang="he-IL" dirty="0" smtClean="0"/>
              <a:t>"אם </a:t>
            </a:r>
            <a:r>
              <a:rPr lang="he-IL" dirty="0"/>
              <a:t>קיימים במוסד החינוכי תלמידים הבוחרים לקבל תזונה צמחונית, על הספק – בתיאום עם אחראי ההזנה מטעם </a:t>
            </a:r>
            <a:r>
              <a:rPr lang="he-IL" dirty="0" smtClean="0"/>
              <a:t>הגורם המתקשר </a:t>
            </a:r>
            <a:r>
              <a:rPr lang="he-IL" dirty="0"/>
              <a:t>עם הספק ועם ההורים – לנסות ולהתאים לתלמיד מנה צמחונית. יודגש כי הרכב המנה החלופית חייב להיעשות עם דיאטנית, או לקבל אישור של דיאטנית, ובנוסף לקבל את אישור ההורים מראש ובכתב, תוך הבהרה שהאחריות בעניין זה חלה עליהם</a:t>
            </a:r>
            <a:r>
              <a:rPr lang="he-IL" dirty="0" smtClean="0"/>
              <a:t>."</a:t>
            </a:r>
            <a:endParaRPr lang="he-IL" dirty="0"/>
          </a:p>
        </p:txBody>
      </p:sp>
      <p:pic>
        <p:nvPicPr>
          <p:cNvPr id="2050" name="Picture 2" descr="https://images.deepai.org/art-image/f6517a761c854401ac4f54740ce8823f/school-cafeteria-with-many-kids-eating.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68000" y="3166111"/>
            <a:ext cx="6408000" cy="3091131"/>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rot="16200000">
            <a:off x="642955" y="4596260"/>
            <a:ext cx="1095172" cy="230832"/>
          </a:xfrm>
          <a:prstGeom prst="rect">
            <a:avLst/>
          </a:prstGeom>
        </p:spPr>
        <p:txBody>
          <a:bodyPr wrap="none">
            <a:spAutoFit/>
          </a:bodyPr>
          <a:lstStyle/>
          <a:p>
            <a:pPr algn="ctr"/>
            <a:r>
              <a:rPr lang="he-IL" sz="900" dirty="0">
                <a:solidFill>
                  <a:schemeClr val="accent1"/>
                </a:solidFill>
              </a:rPr>
              <a:t>דימוי </a:t>
            </a:r>
            <a:r>
              <a:rPr lang="en-US" sz="900" dirty="0">
                <a:solidFill>
                  <a:schemeClr val="accent1"/>
                </a:solidFill>
              </a:rPr>
              <a:t>AI</a:t>
            </a:r>
            <a:r>
              <a:rPr lang="he-IL" sz="900" dirty="0">
                <a:solidFill>
                  <a:schemeClr val="accent1"/>
                </a:solidFill>
              </a:rPr>
              <a:t>: </a:t>
            </a:r>
            <a:r>
              <a:rPr lang="en-US" sz="900" dirty="0">
                <a:solidFill>
                  <a:schemeClr val="accent1"/>
                </a:solidFill>
              </a:rPr>
              <a:t>deepai.org</a:t>
            </a:r>
            <a:endParaRPr lang="he-IL" sz="900" dirty="0">
              <a:solidFill>
                <a:schemeClr val="accent1"/>
              </a:solidFill>
            </a:endParaRPr>
          </a:p>
        </p:txBody>
      </p:sp>
    </p:spTree>
    <p:extLst>
      <p:ext uri="{BB962C8B-B14F-4D97-AF65-F5344CB8AC3E}">
        <p14:creationId xmlns:p14="http://schemas.microsoft.com/office/powerpoint/2010/main" val="1983196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5F9FC"/>
            </a:gs>
            <a:gs pos="71000">
              <a:srgbClr val="B9DAE9"/>
            </a:gs>
          </a:gsLst>
          <a:lin ang="5400000" scaled="1"/>
        </a:gradFill>
        <a:effectLst/>
      </p:bgPr>
    </p:bg>
    <p:spTree>
      <p:nvGrpSpPr>
        <p:cNvPr id="1" name=""/>
        <p:cNvGrpSpPr/>
        <p:nvPr/>
      </p:nvGrpSpPr>
      <p:grpSpPr>
        <a:xfrm>
          <a:off x="0" y="0"/>
          <a:ext cx="0" cy="0"/>
          <a:chOff x="0" y="0"/>
          <a:chExt cx="0" cy="0"/>
        </a:xfrm>
      </p:grpSpPr>
      <p:sp>
        <p:nvSpPr>
          <p:cNvPr id="7" name="מלבן מעוגל 6"/>
          <p:cNvSpPr/>
          <p:nvPr/>
        </p:nvSpPr>
        <p:spPr>
          <a:xfrm>
            <a:off x="702000" y="141888"/>
            <a:ext cx="7740000" cy="6574225"/>
          </a:xfrm>
          <a:prstGeom prst="roundRect">
            <a:avLst/>
          </a:prstGeom>
          <a:gradFill>
            <a:gsLst>
              <a:gs pos="100000">
                <a:schemeClr val="bg1"/>
              </a:gs>
              <a:gs pos="32000">
                <a:srgbClr val="F3F8FC">
                  <a:alpha val="6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כותרת משנה 2"/>
          <p:cNvSpPr>
            <a:spLocks noGrp="1"/>
          </p:cNvSpPr>
          <p:nvPr>
            <p:ph type="subTitle" idx="1"/>
          </p:nvPr>
        </p:nvSpPr>
        <p:spPr>
          <a:xfrm>
            <a:off x="432000" y="220367"/>
            <a:ext cx="8280000" cy="648000"/>
          </a:xfrm>
          <a:prstGeom prst="roundRect">
            <a:avLst/>
          </a:prstGeom>
          <a:noFill/>
          <a:effectLst/>
        </p:spPr>
        <p:txBody>
          <a:bodyPr anchor="ctr">
            <a:normAutofit/>
          </a:bodyPr>
          <a:lstStyle/>
          <a:p>
            <a:r>
              <a:rPr lang="he-IL" dirty="0" smtClean="0">
                <a:solidFill>
                  <a:srgbClr val="9B2541"/>
                </a:solidFill>
                <a:effectLst>
                  <a:outerShdw blurRad="50800" dist="50800" dir="5400000" algn="ctr" rotWithShape="0">
                    <a:srgbClr val="A8C4CB"/>
                  </a:outerShdw>
                </a:effectLst>
              </a:rPr>
              <a:t>על הנייר:</a:t>
            </a:r>
            <a:r>
              <a:rPr lang="en-US" dirty="0" smtClean="0">
                <a:solidFill>
                  <a:srgbClr val="9B2541"/>
                </a:solidFill>
                <a:effectLst>
                  <a:outerShdw blurRad="50800" dist="50800" dir="5400000" algn="ctr" rotWithShape="0">
                    <a:srgbClr val="A8C4CB"/>
                  </a:outerShdw>
                </a:effectLst>
              </a:rPr>
              <a:t> </a:t>
            </a:r>
            <a:r>
              <a:rPr lang="he-IL" dirty="0" smtClean="0">
                <a:solidFill>
                  <a:srgbClr val="9B2541"/>
                </a:solidFill>
                <a:effectLst>
                  <a:outerShdw blurRad="50800" dist="50800" dir="5400000" algn="ctr" rotWithShape="0">
                    <a:srgbClr val="A8C4CB"/>
                  </a:outerShdw>
                </a:effectLst>
              </a:rPr>
              <a:t>עמדת משרד החינוך בנושאים שנויים במחלוקת</a:t>
            </a:r>
            <a:endParaRPr lang="he-IL" dirty="0">
              <a:solidFill>
                <a:srgbClr val="9B2541"/>
              </a:solidFill>
              <a:effectLst>
                <a:outerShdw blurRad="50800" dist="50800" dir="5400000" algn="ctr" rotWithShape="0">
                  <a:srgbClr val="A8C4CB"/>
                </a:outerShdw>
              </a:effectLst>
            </a:endParaRPr>
          </a:p>
        </p:txBody>
      </p:sp>
      <p:sp>
        <p:nvSpPr>
          <p:cNvPr id="6" name="TextBox 5"/>
          <p:cNvSpPr txBox="1"/>
          <p:nvPr/>
        </p:nvSpPr>
        <p:spPr>
          <a:xfrm>
            <a:off x="1243914" y="601363"/>
            <a:ext cx="6656173" cy="6316623"/>
          </a:xfrm>
          <a:prstGeom prst="roundRect">
            <a:avLst/>
          </a:prstGeom>
          <a:noFill/>
        </p:spPr>
        <p:txBody>
          <a:bodyPr wrap="square" rtlCol="1">
            <a:spAutoFit/>
          </a:bodyPr>
          <a:lstStyle/>
          <a:p>
            <a:pPr>
              <a:spcAft>
                <a:spcPts val="600"/>
              </a:spcAft>
            </a:pPr>
            <a:r>
              <a:rPr lang="he-IL" dirty="0" smtClean="0">
                <a:solidFill>
                  <a:srgbClr val="9B2541"/>
                </a:solidFill>
              </a:rPr>
              <a:t>התוכנית הלאומית ללמידה משמעותית – השיח החינוכי על נושאים השנויים במחלוקת</a:t>
            </a:r>
            <a:r>
              <a:rPr lang="he-IL" dirty="0" smtClean="0"/>
              <a:t>, </a:t>
            </a:r>
            <a:r>
              <a:rPr lang="he-IL" sz="1400" dirty="0" smtClean="0"/>
              <a:t>הוראת קבע (חוזר מנכ"ל) מס' 0012, 11.12.2016</a:t>
            </a:r>
          </a:p>
          <a:p>
            <a:pPr>
              <a:spcAft>
                <a:spcPts val="600"/>
              </a:spcAft>
            </a:pPr>
            <a:r>
              <a:rPr lang="he-IL" dirty="0" smtClean="0"/>
              <a:t>"[...] על מערכת החינוך לחזק את המעורבות של התלמידים בסוגיות מוסריות וחברתיות ולעודד שיח חינוכי על נושאים שנויים במחלוקת, ובכלל זה נושאים פוליטיים ואקטואליים, באמצעות דיון פתוח, הוגן ומכבד. [....] לעודד את המורים לנהל בכיתה שיח המתייחס לשאלות של זהות אישית, שיח אזרחי ושיח ערכי על נושאים שנכון וראוי להגיע להסכמות לגביהם ועל נושאים השנויים במחלוקת ציבורית והמעוררים דילמות מוסריות. כל זאת בתנאי ששיח זה אינו קורא להסתה, לגזענות, לאלימות או להדרה של קבוצות שונות בחברה הישראלית או לדה לגיטימציה של המוסדות הממלכתיים של המדינה. [...] חשוב שהמורה יעלה לדיון שאלות שעל סדר היום הציבורי ויעורר בכיתה שיחה בנושאים שנויים במחלוקת. [...] עם זאת חשוב שהשיח בכיתה ייעשה בדרך המעודדת דיאלוג וחיפוש אחר האפשרות להסכמה או למציאת בסיס משותף בתוך המחלוקת. [...] אם וכאשר המורה נוקט עמדה, עליו לעשות זאת בהתאם למסגרת שחוק החינוך הממלכתי מתווה, בצורה שלא תתפרש כמחייבת את התלמידים לתפיסה מסוימת ובהתחשב בכך שהוא מייצג בעיני התלמידים את בית-הספר, את המדינה ולעיתים אף את החברה כולה. [...]"</a:t>
            </a:r>
            <a:endParaRPr lang="he-IL" dirty="0"/>
          </a:p>
        </p:txBody>
      </p:sp>
    </p:spTree>
    <p:extLst>
      <p:ext uri="{BB962C8B-B14F-4D97-AF65-F5344CB8AC3E}">
        <p14:creationId xmlns:p14="http://schemas.microsoft.com/office/powerpoint/2010/main" val="3912216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5F9FC"/>
            </a:gs>
            <a:gs pos="71000">
              <a:srgbClr val="B9DAE9"/>
            </a:gs>
          </a:gsLst>
          <a:lin ang="5400000" scaled="1"/>
        </a:gradFill>
        <a:effectLst/>
      </p:bgPr>
    </p:bg>
    <p:spTree>
      <p:nvGrpSpPr>
        <p:cNvPr id="1" name=""/>
        <p:cNvGrpSpPr/>
        <p:nvPr/>
      </p:nvGrpSpPr>
      <p:grpSpPr>
        <a:xfrm>
          <a:off x="0" y="0"/>
          <a:ext cx="0" cy="0"/>
          <a:chOff x="0" y="0"/>
          <a:chExt cx="0" cy="0"/>
        </a:xfrm>
      </p:grpSpPr>
      <p:sp>
        <p:nvSpPr>
          <p:cNvPr id="7" name="מלבן מעוגל 6"/>
          <p:cNvSpPr/>
          <p:nvPr/>
        </p:nvSpPr>
        <p:spPr>
          <a:xfrm>
            <a:off x="702000" y="141888"/>
            <a:ext cx="7740000" cy="6574225"/>
          </a:xfrm>
          <a:prstGeom prst="roundRect">
            <a:avLst/>
          </a:prstGeom>
          <a:gradFill>
            <a:gsLst>
              <a:gs pos="100000">
                <a:schemeClr val="bg1"/>
              </a:gs>
              <a:gs pos="32000">
                <a:srgbClr val="F3F8FC">
                  <a:alpha val="6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כותרת משנה 2"/>
          <p:cNvSpPr>
            <a:spLocks noGrp="1"/>
          </p:cNvSpPr>
          <p:nvPr>
            <p:ph type="subTitle" idx="1"/>
          </p:nvPr>
        </p:nvSpPr>
        <p:spPr>
          <a:xfrm>
            <a:off x="432000" y="137987"/>
            <a:ext cx="8280000" cy="648000"/>
          </a:xfrm>
          <a:prstGeom prst="roundRect">
            <a:avLst/>
          </a:prstGeom>
          <a:noFill/>
          <a:effectLst/>
        </p:spPr>
        <p:txBody>
          <a:bodyPr anchor="ctr">
            <a:normAutofit/>
          </a:bodyPr>
          <a:lstStyle/>
          <a:p>
            <a:r>
              <a:rPr lang="he-IL" dirty="0" smtClean="0">
                <a:solidFill>
                  <a:srgbClr val="9B2541"/>
                </a:solidFill>
                <a:effectLst>
                  <a:outerShdw blurRad="50800" dist="50800" dir="5400000" algn="ctr" rotWithShape="0">
                    <a:srgbClr val="A8C4CB"/>
                  </a:outerShdw>
                </a:effectLst>
              </a:rPr>
              <a:t>מוסדות חינוך טבעוניים בישראל</a:t>
            </a:r>
            <a:endParaRPr lang="he-IL" dirty="0">
              <a:solidFill>
                <a:srgbClr val="9B2541"/>
              </a:solidFill>
              <a:effectLst>
                <a:outerShdw blurRad="50800" dist="50800" dir="5400000" algn="ctr" rotWithShape="0">
                  <a:srgbClr val="A8C4CB"/>
                </a:outerShdw>
              </a:effectLst>
            </a:endParaRPr>
          </a:p>
        </p:txBody>
      </p:sp>
      <p:sp>
        <p:nvSpPr>
          <p:cNvPr id="6" name="TextBox 5"/>
          <p:cNvSpPr txBox="1"/>
          <p:nvPr/>
        </p:nvSpPr>
        <p:spPr>
          <a:xfrm>
            <a:off x="4983480" y="761383"/>
            <a:ext cx="3179497" cy="1651516"/>
          </a:xfrm>
          <a:prstGeom prst="roundRect">
            <a:avLst/>
          </a:prstGeom>
          <a:noFill/>
        </p:spPr>
        <p:txBody>
          <a:bodyPr wrap="square" rtlCol="1">
            <a:spAutoFit/>
          </a:bodyPr>
          <a:lstStyle/>
          <a:p>
            <a:pPr>
              <a:spcAft>
                <a:spcPts val="600"/>
              </a:spcAft>
            </a:pPr>
            <a:r>
              <a:rPr lang="he-IL" dirty="0" smtClean="0"/>
              <a:t>בישראל יש כמה גני ילדים ומשפחתונים טבעוניים, ועשרות המגדירים את עצמם כידידותיים לטבעונים.</a:t>
            </a:r>
          </a:p>
          <a:p>
            <a:pPr>
              <a:spcAft>
                <a:spcPts val="600"/>
              </a:spcAft>
            </a:pPr>
            <a:r>
              <a:rPr lang="he-IL" sz="1400" dirty="0" err="1" smtClean="0"/>
              <a:t>ב</a:t>
            </a:r>
            <a:r>
              <a:rPr lang="he-IL" sz="1400" dirty="0" err="1" smtClean="0">
                <a:hlinkClick r:id="rId3"/>
              </a:rPr>
              <a:t>אינפוגן</a:t>
            </a:r>
            <a:r>
              <a:rPr lang="he-IL" sz="1400" dirty="0" smtClean="0"/>
              <a:t>; ב</a:t>
            </a:r>
            <a:r>
              <a:rPr lang="he-IL" sz="1400" dirty="0" smtClean="0">
                <a:hlinkClick r:id="rId4"/>
              </a:rPr>
              <a:t>אתר הצמחונות והטבעונות</a:t>
            </a:r>
            <a:endParaRPr lang="he-IL" sz="1400" dirty="0"/>
          </a:p>
        </p:txBody>
      </p:sp>
      <p:pic>
        <p:nvPicPr>
          <p:cNvPr id="2" name="תמונה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829" y="785987"/>
            <a:ext cx="4320000" cy="2065500"/>
          </a:xfrm>
          <a:prstGeom prst="rect">
            <a:avLst/>
          </a:prstGeom>
        </p:spPr>
      </p:pic>
      <p:sp>
        <p:nvSpPr>
          <p:cNvPr id="8" name="TextBox 7"/>
          <p:cNvSpPr txBox="1"/>
          <p:nvPr/>
        </p:nvSpPr>
        <p:spPr>
          <a:xfrm>
            <a:off x="5056829" y="2496582"/>
            <a:ext cx="3179497" cy="4781312"/>
          </a:xfrm>
          <a:prstGeom prst="roundRect">
            <a:avLst/>
          </a:prstGeom>
          <a:noFill/>
        </p:spPr>
        <p:txBody>
          <a:bodyPr wrap="square" rtlCol="1">
            <a:spAutoFit/>
          </a:bodyPr>
          <a:lstStyle/>
          <a:p>
            <a:pPr>
              <a:spcAft>
                <a:spcPts val="600"/>
              </a:spcAft>
            </a:pPr>
            <a:r>
              <a:rPr lang="he-IL" dirty="0"/>
              <a:t>אין בישראל בתי-ספר </a:t>
            </a:r>
            <a:r>
              <a:rPr lang="he-IL" dirty="0" smtClean="0"/>
              <a:t>טבעוניים; בבית-הספר הפתוח הדמוקרטי ביפו (גן-י"ב) </a:t>
            </a:r>
            <a:r>
              <a:rPr lang="he-IL" dirty="0" smtClean="0">
                <a:hlinkClick r:id="rId6"/>
              </a:rPr>
              <a:t>החליטו התלמידים</a:t>
            </a:r>
            <a:r>
              <a:rPr lang="he-IL" dirty="0" smtClean="0"/>
              <a:t> להוציא את הבשר מהקפטריה.</a:t>
            </a:r>
            <a:endParaRPr lang="he-IL" dirty="0"/>
          </a:p>
          <a:p>
            <a:pPr>
              <a:spcAft>
                <a:spcPts val="600"/>
              </a:spcAft>
            </a:pPr>
            <a:r>
              <a:rPr lang="he-IL" dirty="0"/>
              <a:t>בתי-ספר בודדים אימצו את "</a:t>
            </a:r>
            <a:r>
              <a:rPr lang="he-IL" dirty="0">
                <a:hlinkClick r:id="rId7"/>
              </a:rPr>
              <a:t>יום שני ללא בשר</a:t>
            </a:r>
            <a:r>
              <a:rPr lang="he-IL" dirty="0" smtClean="0"/>
              <a:t>"; עיריית תל-אביב הפיקה "</a:t>
            </a:r>
            <a:r>
              <a:rPr lang="he-IL" dirty="0" smtClean="0">
                <a:hlinkClick r:id="rId8"/>
              </a:rPr>
              <a:t>מדריך לתזונה בת-קיימא ולמניעת בזבוז מזון</a:t>
            </a:r>
            <a:r>
              <a:rPr lang="he-IL" dirty="0" smtClean="0"/>
              <a:t>"; שתי התוכניות ממוקדות בשיקולי קיימות ובריאות הצרכן, תוך התעלמות מהפגיעה החקלאית בחיות.</a:t>
            </a:r>
          </a:p>
          <a:p>
            <a:pPr>
              <a:spcAft>
                <a:spcPts val="600"/>
              </a:spcAft>
            </a:pPr>
            <a:endParaRPr lang="he-IL" dirty="0"/>
          </a:p>
          <a:p>
            <a:pPr>
              <a:spcAft>
                <a:spcPts val="600"/>
              </a:spcAft>
            </a:pPr>
            <a:endParaRPr lang="he-IL" dirty="0"/>
          </a:p>
        </p:txBody>
      </p:sp>
      <p:pic>
        <p:nvPicPr>
          <p:cNvPr id="1026" name="Picture 2" descr="No photo description availabl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224000" y="2987662"/>
            <a:ext cx="3348000" cy="3299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93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5F9FC"/>
            </a:gs>
            <a:gs pos="71000">
              <a:srgbClr val="B9DAE9"/>
            </a:gs>
          </a:gsLst>
          <a:lin ang="5400000" scaled="1"/>
        </a:gradFill>
        <a:effectLst/>
      </p:bgPr>
    </p:bg>
    <p:spTree>
      <p:nvGrpSpPr>
        <p:cNvPr id="1" name=""/>
        <p:cNvGrpSpPr/>
        <p:nvPr/>
      </p:nvGrpSpPr>
      <p:grpSpPr>
        <a:xfrm>
          <a:off x="0" y="0"/>
          <a:ext cx="0" cy="0"/>
          <a:chOff x="0" y="0"/>
          <a:chExt cx="0" cy="0"/>
        </a:xfrm>
      </p:grpSpPr>
      <p:sp>
        <p:nvSpPr>
          <p:cNvPr id="7" name="מלבן מעוגל 6"/>
          <p:cNvSpPr/>
          <p:nvPr/>
        </p:nvSpPr>
        <p:spPr>
          <a:xfrm>
            <a:off x="702000" y="141888"/>
            <a:ext cx="7740000" cy="6574225"/>
          </a:xfrm>
          <a:prstGeom prst="roundRect">
            <a:avLst/>
          </a:prstGeom>
          <a:gradFill>
            <a:gsLst>
              <a:gs pos="100000">
                <a:schemeClr val="bg1"/>
              </a:gs>
              <a:gs pos="32000">
                <a:srgbClr val="F3F8FC">
                  <a:alpha val="6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כותרת משנה 2"/>
          <p:cNvSpPr>
            <a:spLocks noGrp="1"/>
          </p:cNvSpPr>
          <p:nvPr>
            <p:ph type="subTitle" idx="1"/>
          </p:nvPr>
        </p:nvSpPr>
        <p:spPr>
          <a:xfrm>
            <a:off x="432000" y="187415"/>
            <a:ext cx="8280000" cy="648000"/>
          </a:xfrm>
          <a:prstGeom prst="roundRect">
            <a:avLst/>
          </a:prstGeom>
          <a:noFill/>
          <a:effectLst/>
        </p:spPr>
        <p:txBody>
          <a:bodyPr anchor="ctr">
            <a:normAutofit/>
          </a:bodyPr>
          <a:lstStyle/>
          <a:p>
            <a:r>
              <a:rPr lang="he-IL" dirty="0" smtClean="0">
                <a:solidFill>
                  <a:srgbClr val="9B2541"/>
                </a:solidFill>
                <a:effectLst>
                  <a:outerShdw blurRad="50800" dist="50800" dir="5400000" algn="ctr" rotWithShape="0">
                    <a:srgbClr val="A8C4CB"/>
                  </a:outerShdw>
                </a:effectLst>
              </a:rPr>
              <a:t>בתי-ספר טבעוניים:</a:t>
            </a:r>
            <a:r>
              <a:rPr lang="en-US" dirty="0" smtClean="0">
                <a:solidFill>
                  <a:srgbClr val="9B2541"/>
                </a:solidFill>
                <a:effectLst>
                  <a:outerShdw blurRad="50800" dist="50800" dir="5400000" algn="ctr" rotWithShape="0">
                    <a:srgbClr val="A8C4CB"/>
                  </a:outerShdw>
                </a:effectLst>
              </a:rPr>
              <a:t> </a:t>
            </a:r>
            <a:r>
              <a:rPr lang="he-IL" dirty="0" smtClean="0">
                <a:solidFill>
                  <a:srgbClr val="9B2541"/>
                </a:solidFill>
                <a:effectLst>
                  <a:outerShdw blurRad="50800" dist="50800" dir="5400000" algn="ctr" rotWithShape="0">
                    <a:srgbClr val="A8C4CB"/>
                  </a:outerShdw>
                </a:effectLst>
              </a:rPr>
              <a:t>גבירתנו של סיון</a:t>
            </a:r>
            <a:endParaRPr lang="he-IL" dirty="0">
              <a:solidFill>
                <a:srgbClr val="9B2541"/>
              </a:solidFill>
              <a:effectLst>
                <a:outerShdw blurRad="50800" dist="50800" dir="5400000" algn="ctr" rotWithShape="0">
                  <a:srgbClr val="A8C4CB"/>
                </a:outerShdw>
              </a:effectLst>
            </a:endParaRPr>
          </a:p>
        </p:txBody>
      </p:sp>
      <p:sp>
        <p:nvSpPr>
          <p:cNvPr id="4" name="TextBox 3"/>
          <p:cNvSpPr txBox="1"/>
          <p:nvPr/>
        </p:nvSpPr>
        <p:spPr>
          <a:xfrm>
            <a:off x="5022000" y="1405369"/>
            <a:ext cx="3420000" cy="4047262"/>
          </a:xfrm>
          <a:prstGeom prst="rect">
            <a:avLst/>
          </a:prstGeom>
          <a:noFill/>
        </p:spPr>
        <p:txBody>
          <a:bodyPr wrap="square" rtlCol="1">
            <a:spAutoFit/>
          </a:bodyPr>
          <a:lstStyle/>
          <a:p>
            <a:pPr>
              <a:spcAft>
                <a:spcPts val="600"/>
              </a:spcAft>
            </a:pPr>
            <a:r>
              <a:rPr lang="he-IL" dirty="0">
                <a:hlinkClick r:id="rId3"/>
              </a:rPr>
              <a:t>בי"ס </a:t>
            </a:r>
            <a:r>
              <a:rPr lang="he-IL" dirty="0" smtClean="0">
                <a:hlinkClick r:id="rId3"/>
              </a:rPr>
              <a:t>גבירתנו </a:t>
            </a:r>
            <a:r>
              <a:rPr lang="he-IL" dirty="0">
                <a:hlinkClick r:id="rId3"/>
              </a:rPr>
              <a:t>של </a:t>
            </a:r>
            <a:r>
              <a:rPr lang="he-IL" dirty="0" smtClean="0">
                <a:hlinkClick r:id="rId3"/>
              </a:rPr>
              <a:t>סיון</a:t>
            </a:r>
            <a:r>
              <a:rPr lang="he-IL" dirty="0" smtClean="0"/>
              <a:t> </a:t>
            </a:r>
            <a:r>
              <a:rPr lang="he-IL" dirty="0"/>
              <a:t>(</a:t>
            </a:r>
            <a:r>
              <a:rPr lang="he-IL" dirty="0" err="1"/>
              <a:t>וורת'ינג</a:t>
            </a:r>
            <a:r>
              <a:rPr lang="he-IL" dirty="0"/>
              <a:t>, אנגליה; </a:t>
            </a:r>
            <a:r>
              <a:rPr lang="he-IL" dirty="0" smtClean="0"/>
              <a:t>פרטי; נוסד ב-1862; כ-560 תלמידים בגילאי 18-3) </a:t>
            </a:r>
            <a:r>
              <a:rPr lang="he-IL" dirty="0"/>
              <a:t>עבר לתזונה צמחית בינואר 2022, </a:t>
            </a:r>
            <a:r>
              <a:rPr lang="he-IL" dirty="0">
                <a:hlinkClick r:id="rId4"/>
              </a:rPr>
              <a:t>הראשון בבריטניה</a:t>
            </a:r>
            <a:r>
              <a:rPr lang="he-IL" dirty="0"/>
              <a:t> שהוא טבעוני לגמרי</a:t>
            </a:r>
            <a:r>
              <a:rPr lang="he-IL" dirty="0" smtClean="0"/>
              <a:t>. המעבר נוצר בשיתוף עם מסעדה טבעונית מקומית.</a:t>
            </a:r>
          </a:p>
          <a:p>
            <a:pPr>
              <a:spcAft>
                <a:spcPts val="600"/>
              </a:spcAft>
            </a:pPr>
            <a:r>
              <a:rPr lang="he-IL" dirty="0" smtClean="0"/>
              <a:t>המנהל ב</a:t>
            </a:r>
            <a:r>
              <a:rPr lang="he-IL" dirty="0" smtClean="0">
                <a:hlinkClick r:id="rId5"/>
              </a:rPr>
              <a:t>אתר ביה"ס</a:t>
            </a:r>
            <a:r>
              <a:rPr lang="he-IL" dirty="0" smtClean="0"/>
              <a:t>: "</a:t>
            </a:r>
            <a:r>
              <a:rPr lang="he-IL" dirty="0" err="1" smtClean="0"/>
              <a:t>תוכנית</a:t>
            </a:r>
            <a:r>
              <a:rPr lang="he-IL" dirty="0" smtClean="0"/>
              <a:t> הלימודים שלנו כוללת גם נושאים כמו קיימות, חקלאות הומאנית, סחר הוגן ואנרגיות מתחדשות"; בפרסומי ביה"ס מופיעה שותפות בניצול </a:t>
            </a:r>
            <a:r>
              <a:rPr lang="he-IL" dirty="0" smtClean="0"/>
              <a:t>חיות (רכיבה על סוסים ומפגש בידורי עם חיות בשבי).</a:t>
            </a:r>
            <a:endParaRPr lang="he-IL" dirty="0"/>
          </a:p>
        </p:txBody>
      </p:sp>
      <p:pic>
        <p:nvPicPr>
          <p:cNvPr id="5" name="תמונה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2000" y="1243005"/>
            <a:ext cx="4320000" cy="2055630"/>
          </a:xfrm>
          <a:prstGeom prst="rect">
            <a:avLst/>
          </a:prstGeom>
        </p:spPr>
      </p:pic>
      <p:pic>
        <p:nvPicPr>
          <p:cNvPr id="10" name="תמונה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1999" y="3645223"/>
            <a:ext cx="4320000" cy="2869489"/>
          </a:xfrm>
          <a:prstGeom prst="rect">
            <a:avLst/>
          </a:prstGeom>
        </p:spPr>
      </p:pic>
      <p:pic>
        <p:nvPicPr>
          <p:cNvPr id="9" name="תמונה 8"/>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86307" y="1962000"/>
            <a:ext cx="2751387" cy="4896000"/>
          </a:xfrm>
          <a:prstGeom prst="rect">
            <a:avLst/>
          </a:prstGeom>
        </p:spPr>
      </p:pic>
    </p:spTree>
    <p:extLst>
      <p:ext uri="{BB962C8B-B14F-4D97-AF65-F5344CB8AC3E}">
        <p14:creationId xmlns:p14="http://schemas.microsoft.com/office/powerpoint/2010/main" val="398695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5F9FC"/>
            </a:gs>
            <a:gs pos="71000">
              <a:srgbClr val="B9DAE9"/>
            </a:gs>
          </a:gsLst>
          <a:lin ang="5400000" scaled="1"/>
        </a:gradFill>
        <a:effectLst/>
      </p:bgPr>
    </p:bg>
    <p:spTree>
      <p:nvGrpSpPr>
        <p:cNvPr id="1" name=""/>
        <p:cNvGrpSpPr/>
        <p:nvPr/>
      </p:nvGrpSpPr>
      <p:grpSpPr>
        <a:xfrm>
          <a:off x="0" y="0"/>
          <a:ext cx="0" cy="0"/>
          <a:chOff x="0" y="0"/>
          <a:chExt cx="0" cy="0"/>
        </a:xfrm>
      </p:grpSpPr>
      <p:sp>
        <p:nvSpPr>
          <p:cNvPr id="7" name="מלבן מעוגל 6"/>
          <p:cNvSpPr/>
          <p:nvPr/>
        </p:nvSpPr>
        <p:spPr>
          <a:xfrm>
            <a:off x="702000" y="141888"/>
            <a:ext cx="7740000" cy="6574225"/>
          </a:xfrm>
          <a:prstGeom prst="roundRect">
            <a:avLst/>
          </a:prstGeom>
          <a:gradFill>
            <a:gsLst>
              <a:gs pos="100000">
                <a:schemeClr val="bg1"/>
              </a:gs>
              <a:gs pos="32000">
                <a:srgbClr val="F3F8FC">
                  <a:alpha val="6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כותרת משנה 2"/>
          <p:cNvSpPr>
            <a:spLocks noGrp="1"/>
          </p:cNvSpPr>
          <p:nvPr>
            <p:ph type="subTitle" idx="1"/>
          </p:nvPr>
        </p:nvSpPr>
        <p:spPr>
          <a:xfrm>
            <a:off x="432000" y="187415"/>
            <a:ext cx="8280000" cy="648000"/>
          </a:xfrm>
          <a:prstGeom prst="roundRect">
            <a:avLst/>
          </a:prstGeom>
          <a:noFill/>
          <a:effectLst/>
        </p:spPr>
        <p:txBody>
          <a:bodyPr anchor="ctr">
            <a:normAutofit/>
          </a:bodyPr>
          <a:lstStyle/>
          <a:p>
            <a:r>
              <a:rPr lang="he-IL" dirty="0" smtClean="0">
                <a:solidFill>
                  <a:srgbClr val="9B2541"/>
                </a:solidFill>
                <a:effectLst>
                  <a:outerShdw blurRad="50800" dist="50800" dir="5400000" algn="ctr" rotWithShape="0">
                    <a:srgbClr val="A8C4CB"/>
                  </a:outerShdw>
                </a:effectLst>
              </a:rPr>
              <a:t>בתי-ספר טבעוניים: </a:t>
            </a:r>
            <a:r>
              <a:rPr lang="he-IL" dirty="0" err="1" smtClean="0">
                <a:solidFill>
                  <a:srgbClr val="9B2541"/>
                </a:solidFill>
                <a:effectLst>
                  <a:outerShdw blurRad="50800" dist="50800" dir="5400000" algn="ctr" rotWithShape="0">
                    <a:srgbClr val="A8C4CB"/>
                  </a:outerShdw>
                </a:effectLst>
              </a:rPr>
              <a:t>מיוז</a:t>
            </a:r>
            <a:r>
              <a:rPr lang="he-IL" dirty="0" smtClean="0">
                <a:solidFill>
                  <a:srgbClr val="9B2541"/>
                </a:solidFill>
                <a:effectLst>
                  <a:outerShdw blurRad="50800" dist="50800" dir="5400000" algn="ctr" rotWithShape="0">
                    <a:srgbClr val="A8C4CB"/>
                  </a:outerShdw>
                </a:effectLst>
              </a:rPr>
              <a:t> העולמי</a:t>
            </a:r>
            <a:endParaRPr lang="he-IL" dirty="0">
              <a:solidFill>
                <a:srgbClr val="9B2541"/>
              </a:solidFill>
              <a:effectLst>
                <a:outerShdw blurRad="50800" dist="50800" dir="5400000" algn="ctr" rotWithShape="0">
                  <a:srgbClr val="A8C4CB"/>
                </a:outerShdw>
              </a:effectLst>
            </a:endParaRPr>
          </a:p>
        </p:txBody>
      </p:sp>
      <p:sp>
        <p:nvSpPr>
          <p:cNvPr id="4" name="TextBox 3"/>
          <p:cNvSpPr txBox="1"/>
          <p:nvPr/>
        </p:nvSpPr>
        <p:spPr>
          <a:xfrm>
            <a:off x="5022000" y="1089898"/>
            <a:ext cx="3420000" cy="4955203"/>
          </a:xfrm>
          <a:prstGeom prst="rect">
            <a:avLst/>
          </a:prstGeom>
          <a:noFill/>
        </p:spPr>
        <p:txBody>
          <a:bodyPr wrap="square" rtlCol="1">
            <a:spAutoFit/>
          </a:bodyPr>
          <a:lstStyle/>
          <a:p>
            <a:pPr>
              <a:spcAft>
                <a:spcPts val="600"/>
              </a:spcAft>
            </a:pPr>
            <a:r>
              <a:rPr lang="he-IL" dirty="0">
                <a:hlinkClick r:id="rId3"/>
              </a:rPr>
              <a:t>בי"ס </a:t>
            </a:r>
            <a:r>
              <a:rPr lang="he-IL" dirty="0" err="1" smtClean="0">
                <a:hlinkClick r:id="rId3"/>
              </a:rPr>
              <a:t>מיוז</a:t>
            </a:r>
            <a:r>
              <a:rPr lang="he-IL" dirty="0" smtClean="0">
                <a:hlinkClick r:id="rId3"/>
              </a:rPr>
              <a:t> העולמי</a:t>
            </a:r>
            <a:r>
              <a:rPr lang="he-IL" dirty="0" smtClean="0"/>
              <a:t> (</a:t>
            </a:r>
            <a:r>
              <a:rPr lang="he-IL" dirty="0" smtClean="0"/>
              <a:t>אזור </a:t>
            </a:r>
            <a:r>
              <a:rPr lang="he-IL" dirty="0" err="1" smtClean="0"/>
              <a:t>מאליבו</a:t>
            </a:r>
            <a:r>
              <a:rPr lang="he-IL" dirty="0" smtClean="0"/>
              <a:t>, קליפורניה; פרטי; נוסד ב-2006; כ-180 תלמידים בגילאי 18-2.3) עבר לטבעונות ב-2016 (ביה"ס הטבעוני הראשון בארה"ב?).</a:t>
            </a:r>
          </a:p>
          <a:p>
            <a:pPr>
              <a:spcAft>
                <a:spcPts val="600"/>
              </a:spcAft>
            </a:pPr>
            <a:r>
              <a:rPr lang="he-IL" dirty="0" smtClean="0"/>
              <a:t>הטבעונות מעוגנת בחינוך סביבתי כ"ארוחות ידידותיות-לאקלים", גם להורים. צמחי </a:t>
            </a:r>
            <a:r>
              <a:rPr lang="he-IL" dirty="0"/>
              <a:t>מאכל </a:t>
            </a:r>
            <a:r>
              <a:rPr lang="he-IL" dirty="0" smtClean="0"/>
              <a:t>שהתלמידים מגדלים תופסים מקום משמעותי בתזונה בביה"ס, עם לימודי הכנת אוכל (</a:t>
            </a:r>
            <a:r>
              <a:rPr lang="he-IL" dirty="0" err="1" smtClean="0"/>
              <a:t>תוכנית</a:t>
            </a:r>
            <a:r>
              <a:rPr lang="he-IL" dirty="0" smtClean="0"/>
              <a:t> "זרע-לשולחן"); רוב צריכת החשמל מבוססת על קולטי שמש. </a:t>
            </a:r>
          </a:p>
          <a:p>
            <a:pPr>
              <a:spcAft>
                <a:spcPts val="600"/>
              </a:spcAft>
            </a:pPr>
            <a:r>
              <a:rPr lang="he-IL" dirty="0" smtClean="0"/>
              <a:t>מייסדת ביה"ס הקימה </a:t>
            </a:r>
            <a:r>
              <a:rPr lang="he-IL" dirty="0" smtClean="0">
                <a:hlinkClick r:id="rId4"/>
              </a:rPr>
              <a:t>ארגון לאומי לקידום תזונה טבעונית בבתי"ס</a:t>
            </a:r>
            <a:r>
              <a:rPr lang="he-IL" dirty="0" smtClean="0"/>
              <a:t>, עם פיילוט בקרוליינה הצפונית, והתמקדות בבריאות הצרכן ובקיימות.</a:t>
            </a:r>
            <a:endParaRPr lang="he-IL" dirty="0"/>
          </a:p>
        </p:txBody>
      </p:sp>
      <p:pic>
        <p:nvPicPr>
          <p:cNvPr id="2" name="תמונה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904149"/>
            <a:ext cx="4788000" cy="2308139"/>
          </a:xfrm>
          <a:prstGeom prst="rect">
            <a:avLst/>
          </a:prstGeom>
        </p:spPr>
      </p:pic>
      <p:pic>
        <p:nvPicPr>
          <p:cNvPr id="8" name="תמונה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1370" y="2802208"/>
            <a:ext cx="3124918" cy="4068000"/>
          </a:xfrm>
          <a:prstGeom prst="rect">
            <a:avLst/>
          </a:prstGeom>
        </p:spPr>
      </p:pic>
      <p:pic>
        <p:nvPicPr>
          <p:cNvPr id="6" name="תמונה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3599443"/>
            <a:ext cx="4788000" cy="2313360"/>
          </a:xfrm>
          <a:prstGeom prst="rect">
            <a:avLst/>
          </a:prstGeom>
        </p:spPr>
      </p:pic>
    </p:spTree>
    <p:extLst>
      <p:ext uri="{BB962C8B-B14F-4D97-AF65-F5344CB8AC3E}">
        <p14:creationId xmlns:p14="http://schemas.microsoft.com/office/powerpoint/2010/main" val="145869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5F9FC"/>
            </a:gs>
            <a:gs pos="71000">
              <a:srgbClr val="B9DAE9"/>
            </a:gs>
          </a:gsLst>
          <a:lin ang="5400000" scaled="1"/>
        </a:gradFill>
        <a:effectLst/>
      </p:bgPr>
    </p:bg>
    <p:spTree>
      <p:nvGrpSpPr>
        <p:cNvPr id="1" name=""/>
        <p:cNvGrpSpPr/>
        <p:nvPr/>
      </p:nvGrpSpPr>
      <p:grpSpPr>
        <a:xfrm>
          <a:off x="0" y="0"/>
          <a:ext cx="0" cy="0"/>
          <a:chOff x="0" y="0"/>
          <a:chExt cx="0" cy="0"/>
        </a:xfrm>
      </p:grpSpPr>
      <p:sp>
        <p:nvSpPr>
          <p:cNvPr id="7" name="מלבן מעוגל 6"/>
          <p:cNvSpPr/>
          <p:nvPr/>
        </p:nvSpPr>
        <p:spPr>
          <a:xfrm>
            <a:off x="702000" y="141888"/>
            <a:ext cx="7740000" cy="6574225"/>
          </a:xfrm>
          <a:prstGeom prst="roundRect">
            <a:avLst/>
          </a:prstGeom>
          <a:gradFill>
            <a:gsLst>
              <a:gs pos="100000">
                <a:schemeClr val="bg1"/>
              </a:gs>
              <a:gs pos="32000">
                <a:srgbClr val="F3F8FC">
                  <a:alpha val="6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כותרת משנה 2"/>
          <p:cNvSpPr>
            <a:spLocks noGrp="1"/>
          </p:cNvSpPr>
          <p:nvPr>
            <p:ph type="subTitle" idx="1"/>
          </p:nvPr>
        </p:nvSpPr>
        <p:spPr>
          <a:xfrm>
            <a:off x="432000" y="187415"/>
            <a:ext cx="8280000" cy="648000"/>
          </a:xfrm>
          <a:prstGeom prst="roundRect">
            <a:avLst/>
          </a:prstGeom>
          <a:noFill/>
          <a:effectLst/>
        </p:spPr>
        <p:txBody>
          <a:bodyPr anchor="ctr">
            <a:normAutofit/>
          </a:bodyPr>
          <a:lstStyle/>
          <a:p>
            <a:r>
              <a:rPr lang="he-IL" dirty="0" smtClean="0">
                <a:solidFill>
                  <a:srgbClr val="9B2541"/>
                </a:solidFill>
                <a:effectLst>
                  <a:outerShdw blurRad="50800" dist="50800" dir="5400000" algn="ctr" rotWithShape="0">
                    <a:srgbClr val="A8C4CB"/>
                  </a:outerShdw>
                </a:effectLst>
              </a:rPr>
              <a:t>בתי-ספר טבעוניים: הקהילתי </a:t>
            </a:r>
            <a:r>
              <a:rPr lang="he-IL" dirty="0" err="1" smtClean="0">
                <a:solidFill>
                  <a:srgbClr val="9B2541"/>
                </a:solidFill>
                <a:effectLst>
                  <a:outerShdw blurRad="50800" dist="50800" dir="5400000" algn="ctr" rotWithShape="0">
                    <a:srgbClr val="A8C4CB"/>
                  </a:outerShdw>
                </a:effectLst>
              </a:rPr>
              <a:t>סוליד</a:t>
            </a:r>
            <a:r>
              <a:rPr lang="he-IL" dirty="0" smtClean="0">
                <a:solidFill>
                  <a:srgbClr val="9B2541"/>
                </a:solidFill>
                <a:effectLst>
                  <a:outerShdw blurRad="50800" dist="50800" dir="5400000" algn="ctr" rotWithShape="0">
                    <a:srgbClr val="A8C4CB"/>
                  </a:outerShdw>
                </a:effectLst>
              </a:rPr>
              <a:t> רוק</a:t>
            </a:r>
            <a:endParaRPr lang="he-IL" dirty="0">
              <a:solidFill>
                <a:srgbClr val="9B2541"/>
              </a:solidFill>
              <a:effectLst>
                <a:outerShdw blurRad="50800" dist="50800" dir="5400000" algn="ctr" rotWithShape="0">
                  <a:srgbClr val="A8C4CB"/>
                </a:outerShdw>
              </a:effectLst>
            </a:endParaRPr>
          </a:p>
        </p:txBody>
      </p:sp>
      <p:sp>
        <p:nvSpPr>
          <p:cNvPr id="4" name="TextBox 3"/>
          <p:cNvSpPr txBox="1"/>
          <p:nvPr/>
        </p:nvSpPr>
        <p:spPr>
          <a:xfrm>
            <a:off x="5022000" y="1089898"/>
            <a:ext cx="3420000" cy="4955203"/>
          </a:xfrm>
          <a:prstGeom prst="rect">
            <a:avLst/>
          </a:prstGeom>
          <a:noFill/>
        </p:spPr>
        <p:txBody>
          <a:bodyPr wrap="square" rtlCol="1">
            <a:spAutoFit/>
          </a:bodyPr>
          <a:lstStyle/>
          <a:p>
            <a:pPr>
              <a:spcAft>
                <a:spcPts val="600"/>
              </a:spcAft>
            </a:pPr>
            <a:r>
              <a:rPr lang="he-IL" dirty="0" smtClean="0">
                <a:hlinkClick r:id="rId3"/>
              </a:rPr>
              <a:t>ביה"ס הקהילתי </a:t>
            </a:r>
            <a:r>
              <a:rPr lang="he-IL" dirty="0" err="1" smtClean="0">
                <a:hlinkClick r:id="rId3"/>
              </a:rPr>
              <a:t>סוליד</a:t>
            </a:r>
            <a:r>
              <a:rPr lang="he-IL" dirty="0" smtClean="0">
                <a:hlinkClick r:id="rId3"/>
              </a:rPr>
              <a:t> רוק</a:t>
            </a:r>
            <a:r>
              <a:rPr lang="he-IL" dirty="0" smtClean="0"/>
              <a:t> (אזור </a:t>
            </a:r>
            <a:r>
              <a:rPr lang="he-IL" dirty="0" err="1" smtClean="0"/>
              <a:t>טמפה</a:t>
            </a:r>
            <a:r>
              <a:rPr lang="he-IL" dirty="0" smtClean="0"/>
              <a:t>, פלורידה; פרטי; נוסד ב-2004; כ-262 תלמידים בגילאי גן-18) עבר לטבעונות ב-2019.</a:t>
            </a:r>
          </a:p>
          <a:p>
            <a:pPr>
              <a:spcAft>
                <a:spcPts val="600"/>
              </a:spcAft>
            </a:pPr>
            <a:r>
              <a:rPr lang="he-IL" dirty="0" smtClean="0"/>
              <a:t>הטבעונות מעוגנת בחינוך סביבתי ובריאותי, גם להורים. צמחי </a:t>
            </a:r>
            <a:r>
              <a:rPr lang="he-IL" dirty="0"/>
              <a:t>מאכל </a:t>
            </a:r>
            <a:r>
              <a:rPr lang="he-IL" dirty="0" smtClean="0"/>
              <a:t>שהתלמידים מגדלים תופסים מקום משמעותי בתזונה בביה"ס, עם לימודי הכנת אוכל (</a:t>
            </a:r>
            <a:r>
              <a:rPr lang="he-IL" dirty="0" err="1" smtClean="0"/>
              <a:t>תוכנית</a:t>
            </a:r>
            <a:r>
              <a:rPr lang="he-IL" dirty="0" smtClean="0"/>
              <a:t> "זרע-לשולחן"). המנהלת גם פתחה מסעדה טבעונית.</a:t>
            </a:r>
          </a:p>
          <a:p>
            <a:pPr>
              <a:spcAft>
                <a:spcPts val="600"/>
              </a:spcAft>
            </a:pPr>
            <a:r>
              <a:rPr lang="he-IL" dirty="0" smtClean="0"/>
              <a:t>טבעונות וגם חמלה לבעלי-חיים מופיעות הרבה ב</a:t>
            </a:r>
            <a:r>
              <a:rPr lang="he-IL" dirty="0" smtClean="0">
                <a:hlinkClick r:id="rId4"/>
              </a:rPr>
              <a:t>פרסומים מרכזיים</a:t>
            </a:r>
            <a:r>
              <a:rPr lang="he-IL" dirty="0" smtClean="0"/>
              <a:t> וב</a:t>
            </a:r>
            <a:r>
              <a:rPr lang="he-IL" dirty="0" smtClean="0">
                <a:hlinkClick r:id="rId5"/>
              </a:rPr>
              <a:t>דף </a:t>
            </a:r>
            <a:r>
              <a:rPr lang="he-IL" dirty="0" err="1" smtClean="0">
                <a:hlinkClick r:id="rId5"/>
              </a:rPr>
              <a:t>הפייסבוק</a:t>
            </a:r>
            <a:r>
              <a:rPr lang="he-IL" dirty="0" smtClean="0"/>
              <a:t> של ביה"ס. המוסד מפעיל </a:t>
            </a:r>
            <a:r>
              <a:rPr lang="he-IL" dirty="0" err="1" smtClean="0">
                <a:hlinkClick r:id="rId6"/>
              </a:rPr>
              <a:t>תוכנית</a:t>
            </a:r>
            <a:r>
              <a:rPr lang="he-IL" dirty="0" smtClean="0">
                <a:hlinkClick r:id="rId6"/>
              </a:rPr>
              <a:t> </a:t>
            </a:r>
            <a:r>
              <a:rPr lang="en-US" dirty="0" smtClean="0">
                <a:hlinkClick r:id="rId6"/>
              </a:rPr>
              <a:t>SAVE</a:t>
            </a:r>
            <a:r>
              <a:rPr lang="he-IL" dirty="0" smtClean="0"/>
              <a:t>: מקלט בעלי-חיים וחינוך וטרינרי (לחטיבה העליונה); המקלט הוא שלוחה של ביה"ס.</a:t>
            </a:r>
            <a:endParaRPr lang="he-IL" dirty="0"/>
          </a:p>
        </p:txBody>
      </p:sp>
      <p:pic>
        <p:nvPicPr>
          <p:cNvPr id="5" name="תמונה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2000" y="3764518"/>
            <a:ext cx="4320000" cy="2080505"/>
          </a:xfrm>
          <a:prstGeom prst="rect">
            <a:avLst/>
          </a:prstGeom>
        </p:spPr>
      </p:pic>
      <p:pic>
        <p:nvPicPr>
          <p:cNvPr id="10" name="תמונה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2000" y="1021728"/>
            <a:ext cx="4320000" cy="2081682"/>
          </a:xfrm>
          <a:prstGeom prst="rect">
            <a:avLst/>
          </a:prstGeom>
        </p:spPr>
      </p:pic>
      <p:pic>
        <p:nvPicPr>
          <p:cNvPr id="9" name="תמונה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2385483"/>
            <a:ext cx="3960000" cy="4488859"/>
          </a:xfrm>
          <a:prstGeom prst="rect">
            <a:avLst/>
          </a:prstGeom>
        </p:spPr>
      </p:pic>
    </p:spTree>
    <p:extLst>
      <p:ext uri="{BB962C8B-B14F-4D97-AF65-F5344CB8AC3E}">
        <p14:creationId xmlns:p14="http://schemas.microsoft.com/office/powerpoint/2010/main" val="280349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4754</TotalTime>
  <Words>2886</Words>
  <Application>Microsoft Office PowerPoint</Application>
  <PresentationFormat>‫הצגה על המסך (4:3)</PresentationFormat>
  <Paragraphs>187</Paragraphs>
  <Slides>7</Slides>
  <Notes>7</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7</vt:i4>
      </vt:variant>
    </vt:vector>
  </HeadingPairs>
  <TitlesOfParts>
    <vt:vector size="12" baseType="lpstr">
      <vt:lpstr>Arial</vt:lpstr>
      <vt:lpstr>Calibri</vt:lpstr>
      <vt:lpstr>Calibri Light</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חשבון Microsoft</dc:creator>
  <cp:lastModifiedBy>חשבון Microsoft</cp:lastModifiedBy>
  <cp:revision>166</cp:revision>
  <dcterms:created xsi:type="dcterms:W3CDTF">2025-01-22T12:38:30Z</dcterms:created>
  <dcterms:modified xsi:type="dcterms:W3CDTF">2025-01-29T11:59:03Z</dcterms:modified>
</cp:coreProperties>
</file>