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9" r:id="rId1"/>
  </p:sldMasterIdLst>
  <p:sldIdLst>
    <p:sldId id="256" r:id="rId2"/>
    <p:sldId id="257" r:id="rId3"/>
    <p:sldId id="260" r:id="rId4"/>
    <p:sldId id="261" r:id="rId5"/>
    <p:sldId id="262" r:id="rId6"/>
    <p:sldId id="263" r:id="rId7"/>
    <p:sldId id="264" r:id="rId8"/>
    <p:sldId id="266" r:id="rId9"/>
    <p:sldId id="267" r:id="rId10"/>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00" autoAdjust="0"/>
    <p:restoredTop sz="94660"/>
  </p:normalViewPr>
  <p:slideViewPr>
    <p:cSldViewPr snapToGrid="0">
      <p:cViewPr varScale="1">
        <p:scale>
          <a:sx n="110" d="100"/>
          <a:sy n="110" d="100"/>
        </p:scale>
        <p:origin x="63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xmlns=""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xmlns="" id="{24EF9DF8-704A-44AE-8850-307DDACC9387}"/>
              </a:ext>
            </a:extLst>
          </p:cNvPr>
          <p:cNvSpPr>
            <a:spLocks noGrp="1"/>
          </p:cNvSpPr>
          <p:nvPr>
            <p:ph type="ctrTitle"/>
          </p:nvPr>
        </p:nvSpPr>
        <p:spPr>
          <a:xfrm>
            <a:off x="841248" y="448056"/>
            <a:ext cx="10515600" cy="4069080"/>
          </a:xfrm>
        </p:spPr>
        <p:txBody>
          <a:bodyPr anchor="b"/>
          <a:lstStyle>
            <a:lvl1pPr algn="l">
              <a:defRPr sz="8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xmlns=""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E11CD474-E5E1-4D01-97F6-0C9FC09332C0}"/>
              </a:ext>
            </a:extLst>
          </p:cNvPr>
          <p:cNvSpPr>
            <a:spLocks noGrp="1"/>
          </p:cNvSpPr>
          <p:nvPr>
            <p:ph type="dt" sz="half" idx="10"/>
          </p:nvPr>
        </p:nvSpPr>
        <p:spPr/>
        <p:txBody>
          <a:bodyPr/>
          <a:lstStyle/>
          <a:p>
            <a:fld id="{72345051-2045-45DA-935E-2E3CA1A69ADC}" type="datetimeFigureOut">
              <a:rPr lang="en-US" smtClean="0"/>
              <a:t>1/29/2025</a:t>
            </a:fld>
            <a:endParaRPr lang="en-US" dirty="0"/>
          </a:p>
        </p:txBody>
      </p:sp>
      <p:sp>
        <p:nvSpPr>
          <p:cNvPr id="5" name="Footer Placeholder 4">
            <a:extLst>
              <a:ext uri="{FF2B5EF4-FFF2-40B4-BE49-F238E27FC236}">
                <a16:creationId xmlns:a16="http://schemas.microsoft.com/office/drawing/2014/main" xmlns=""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464954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34084D1E-BC98-44E4-8D2C-89CCDC293331}"/>
              </a:ext>
            </a:extLst>
          </p:cNvPr>
          <p:cNvSpPr>
            <a:spLocks noGrp="1"/>
          </p:cNvSpPr>
          <p:nvPr>
            <p:ph type="dt" sz="half" idx="10"/>
          </p:nvPr>
        </p:nvSpPr>
        <p:spPr/>
        <p:txBody>
          <a:bodyPr/>
          <a:lstStyle/>
          <a:p>
            <a:fld id="{72345051-2045-45DA-935E-2E3CA1A69ADC}" type="datetimeFigureOut">
              <a:rPr lang="en-US" smtClean="0"/>
              <a:t>1/29/2025</a:t>
            </a:fld>
            <a:endParaRPr lang="en-US"/>
          </a:p>
        </p:txBody>
      </p:sp>
      <p:sp>
        <p:nvSpPr>
          <p:cNvPr id="5" name="Footer Placeholder 4">
            <a:extLst>
              <a:ext uri="{FF2B5EF4-FFF2-40B4-BE49-F238E27FC236}">
                <a16:creationId xmlns:a16="http://schemas.microsoft.com/office/drawing/2014/main" xmlns=""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132486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150BC931-E2BF-4C1D-91AA-89F82F8268B2}"/>
              </a:ext>
            </a:extLst>
          </p:cNvPr>
          <p:cNvSpPr>
            <a:spLocks noGrp="1"/>
          </p:cNvSpPr>
          <p:nvPr>
            <p:ph type="dt" sz="half" idx="10"/>
          </p:nvPr>
        </p:nvSpPr>
        <p:spPr/>
        <p:txBody>
          <a:bodyPr/>
          <a:lstStyle/>
          <a:p>
            <a:fld id="{72345051-2045-45DA-935E-2E3CA1A69ADC}" type="datetimeFigureOut">
              <a:rPr lang="en-US" smtClean="0"/>
              <a:t>1/29/2025</a:t>
            </a:fld>
            <a:endParaRPr lang="en-US"/>
          </a:p>
        </p:txBody>
      </p:sp>
      <p:sp>
        <p:nvSpPr>
          <p:cNvPr id="5" name="Footer Placeholder 4">
            <a:extLst>
              <a:ext uri="{FF2B5EF4-FFF2-40B4-BE49-F238E27FC236}">
                <a16:creationId xmlns:a16="http://schemas.microsoft.com/office/drawing/2014/main" xmlns=""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977530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82A61642-BFBA-48AE-A29C-C2AA7386AE95}"/>
              </a:ext>
            </a:extLst>
          </p:cNvPr>
          <p:cNvSpPr>
            <a:spLocks noGrp="1"/>
          </p:cNvSpPr>
          <p:nvPr>
            <p:ph type="dt" sz="half" idx="10"/>
          </p:nvPr>
        </p:nvSpPr>
        <p:spPr/>
        <p:txBody>
          <a:bodyPr/>
          <a:lstStyle/>
          <a:p>
            <a:fld id="{72345051-2045-45DA-935E-2E3CA1A69ADC}" type="datetimeFigureOut">
              <a:rPr lang="en-US" smtClean="0"/>
              <a:t>1/29/2025</a:t>
            </a:fld>
            <a:endParaRPr lang="en-US"/>
          </a:p>
        </p:txBody>
      </p:sp>
      <p:sp>
        <p:nvSpPr>
          <p:cNvPr id="5" name="Footer Placeholder 4">
            <a:extLst>
              <a:ext uri="{FF2B5EF4-FFF2-40B4-BE49-F238E27FC236}">
                <a16:creationId xmlns:a16="http://schemas.microsoft.com/office/drawing/2014/main" xmlns=""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xmlns=""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188127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2BF300D-5CBE-47E9-A193-E23C8314D0EA}"/>
              </a:ext>
            </a:extLst>
          </p:cNvPr>
          <p:cNvSpPr>
            <a:spLocks noGrp="1"/>
          </p:cNvSpPr>
          <p:nvPr>
            <p:ph type="dt" sz="half" idx="10"/>
          </p:nvPr>
        </p:nvSpPr>
        <p:spPr/>
        <p:txBody>
          <a:bodyPr/>
          <a:lstStyle/>
          <a:p>
            <a:fld id="{72345051-2045-45DA-935E-2E3CA1A69ADC}" type="datetimeFigureOut">
              <a:rPr lang="en-US" smtClean="0"/>
              <a:t>1/29/2025</a:t>
            </a:fld>
            <a:endParaRPr lang="en-US"/>
          </a:p>
        </p:txBody>
      </p:sp>
      <p:sp>
        <p:nvSpPr>
          <p:cNvPr id="5" name="Footer Placeholder 4">
            <a:extLst>
              <a:ext uri="{FF2B5EF4-FFF2-40B4-BE49-F238E27FC236}">
                <a16:creationId xmlns:a16="http://schemas.microsoft.com/office/drawing/2014/main" xmlns=""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xmlns=""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908007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xmlns=""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xmlns="" id="{E9032FCA-14C6-4497-9C27-3F58062442CE}"/>
              </a:ext>
            </a:extLst>
          </p:cNvPr>
          <p:cNvSpPr>
            <a:spLocks noGrp="1"/>
          </p:cNvSpPr>
          <p:nvPr>
            <p:ph type="dt" sz="half" idx="10"/>
          </p:nvPr>
        </p:nvSpPr>
        <p:spPr/>
        <p:txBody>
          <a:bodyPr/>
          <a:lstStyle/>
          <a:p>
            <a:fld id="{72345051-2045-45DA-935E-2E3CA1A69ADC}" type="datetimeFigureOut">
              <a:rPr lang="en-US" smtClean="0"/>
              <a:t>1/29/2025</a:t>
            </a:fld>
            <a:endParaRPr lang="en-US"/>
          </a:p>
        </p:txBody>
      </p:sp>
      <p:sp>
        <p:nvSpPr>
          <p:cNvPr id="6" name="Footer Placeholder 5">
            <a:extLst>
              <a:ext uri="{FF2B5EF4-FFF2-40B4-BE49-F238E27FC236}">
                <a16:creationId xmlns:a16="http://schemas.microsoft.com/office/drawing/2014/main" xmlns=""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xmlns=""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04519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4C9407CC-270D-4C98-B95C-7AE67D2E1913}"/>
              </a:ext>
            </a:extLst>
          </p:cNvPr>
          <p:cNvSpPr>
            <a:spLocks noGrp="1"/>
          </p:cNvSpPr>
          <p:nvPr>
            <p:ph type="dt" sz="half" idx="10"/>
          </p:nvPr>
        </p:nvSpPr>
        <p:spPr/>
        <p:txBody>
          <a:bodyPr/>
          <a:lstStyle/>
          <a:p>
            <a:fld id="{72345051-2045-45DA-935E-2E3CA1A69ADC}" type="datetimeFigureOut">
              <a:rPr lang="en-US" smtClean="0"/>
              <a:t>1/29/2025</a:t>
            </a:fld>
            <a:endParaRPr lang="en-US"/>
          </a:p>
        </p:txBody>
      </p:sp>
      <p:sp>
        <p:nvSpPr>
          <p:cNvPr id="8" name="Footer Placeholder 7">
            <a:extLst>
              <a:ext uri="{FF2B5EF4-FFF2-40B4-BE49-F238E27FC236}">
                <a16:creationId xmlns:a16="http://schemas.microsoft.com/office/drawing/2014/main" xmlns=""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xmlns=""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297901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xmlns="" id="{C6FD9A32-9C83-452B-BC69-CC6E95D3C93C}"/>
              </a:ext>
            </a:extLst>
          </p:cNvPr>
          <p:cNvSpPr>
            <a:spLocks noGrp="1"/>
          </p:cNvSpPr>
          <p:nvPr>
            <p:ph type="dt" sz="half" idx="10"/>
          </p:nvPr>
        </p:nvSpPr>
        <p:spPr/>
        <p:txBody>
          <a:bodyPr/>
          <a:lstStyle/>
          <a:p>
            <a:fld id="{72345051-2045-45DA-935E-2E3CA1A69ADC}" type="datetimeFigureOut">
              <a:rPr lang="en-US" smtClean="0"/>
              <a:t>1/29/2025</a:t>
            </a:fld>
            <a:endParaRPr lang="en-US"/>
          </a:p>
        </p:txBody>
      </p:sp>
      <p:sp>
        <p:nvSpPr>
          <p:cNvPr id="4" name="Footer Placeholder 3">
            <a:extLst>
              <a:ext uri="{FF2B5EF4-FFF2-40B4-BE49-F238E27FC236}">
                <a16:creationId xmlns:a16="http://schemas.microsoft.com/office/drawing/2014/main" xmlns=""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xmlns=""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61150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72816A0-77C4-4A3F-87BD-A7321E3C84D2}"/>
              </a:ext>
            </a:extLst>
          </p:cNvPr>
          <p:cNvSpPr>
            <a:spLocks noGrp="1"/>
          </p:cNvSpPr>
          <p:nvPr>
            <p:ph type="dt" sz="half" idx="10"/>
          </p:nvPr>
        </p:nvSpPr>
        <p:spPr/>
        <p:txBody>
          <a:bodyPr/>
          <a:lstStyle/>
          <a:p>
            <a:fld id="{72345051-2045-45DA-935E-2E3CA1A69ADC}" type="datetimeFigureOut">
              <a:rPr lang="en-US" smtClean="0"/>
              <a:t>1/29/2025</a:t>
            </a:fld>
            <a:endParaRPr lang="en-US"/>
          </a:p>
        </p:txBody>
      </p:sp>
      <p:sp>
        <p:nvSpPr>
          <p:cNvPr id="3" name="Footer Placeholder 2">
            <a:extLst>
              <a:ext uri="{FF2B5EF4-FFF2-40B4-BE49-F238E27FC236}">
                <a16:creationId xmlns:a16="http://schemas.microsoft.com/office/drawing/2014/main" xmlns=""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71460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xmlns=""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2584C988-A6DB-469A-B8AA-31866F36E83D}"/>
              </a:ext>
            </a:extLst>
          </p:cNvPr>
          <p:cNvSpPr>
            <a:spLocks noGrp="1"/>
          </p:cNvSpPr>
          <p:nvPr>
            <p:ph type="dt" sz="half" idx="10"/>
          </p:nvPr>
        </p:nvSpPr>
        <p:spPr/>
        <p:txBody>
          <a:bodyPr/>
          <a:lstStyle/>
          <a:p>
            <a:fld id="{72345051-2045-45DA-935E-2E3CA1A69ADC}" type="datetimeFigureOut">
              <a:rPr lang="en-US" smtClean="0"/>
              <a:t>1/29/2025</a:t>
            </a:fld>
            <a:endParaRPr lang="en-US"/>
          </a:p>
        </p:txBody>
      </p:sp>
      <p:sp>
        <p:nvSpPr>
          <p:cNvPr id="6" name="Footer Placeholder 5">
            <a:extLst>
              <a:ext uri="{FF2B5EF4-FFF2-40B4-BE49-F238E27FC236}">
                <a16:creationId xmlns:a16="http://schemas.microsoft.com/office/drawing/2014/main" xmlns=""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xmlns=""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1976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xmlns=""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F62C2F5B-DDDD-4E64-94A9-99E46F4B06A0}"/>
              </a:ext>
            </a:extLst>
          </p:cNvPr>
          <p:cNvSpPr>
            <a:spLocks noGrp="1"/>
          </p:cNvSpPr>
          <p:nvPr>
            <p:ph type="dt" sz="half" idx="10"/>
          </p:nvPr>
        </p:nvSpPr>
        <p:spPr/>
        <p:txBody>
          <a:bodyPr/>
          <a:lstStyle/>
          <a:p>
            <a:fld id="{72345051-2045-45DA-935E-2E3CA1A69ADC}" type="datetimeFigureOut">
              <a:rPr lang="en-US" smtClean="0"/>
              <a:t>1/29/2025</a:t>
            </a:fld>
            <a:endParaRPr lang="en-US"/>
          </a:p>
        </p:txBody>
      </p:sp>
      <p:sp>
        <p:nvSpPr>
          <p:cNvPr id="6" name="Footer Placeholder 5">
            <a:extLst>
              <a:ext uri="{FF2B5EF4-FFF2-40B4-BE49-F238E27FC236}">
                <a16:creationId xmlns:a16="http://schemas.microsoft.com/office/drawing/2014/main" xmlns=""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xmlns=""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4593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F72D13B-FFCB-4650-AD3C-CB503735257E}"/>
              </a:ext>
            </a:extLst>
          </p:cNvPr>
          <p:cNvSpPr>
            <a:spLocks noGrp="1"/>
          </p:cNvSpPr>
          <p:nvPr>
            <p:ph type="title"/>
          </p:nvPr>
        </p:nvSpPr>
        <p:spPr>
          <a:xfrm>
            <a:off x="838200" y="365125"/>
            <a:ext cx="10515600" cy="1325563"/>
          </a:xfrm>
          <a:prstGeom prst="rect">
            <a:avLst/>
          </a:prstGeom>
        </p:spPr>
        <p:txBody>
          <a:bodyPr lIns="91440" tIns="45720" rIns="91440" bIns="45720" anchor="ctr"/>
          <a:lstStyle/>
          <a:p>
            <a:r>
              <a:rPr lang="en-US" dirty="0"/>
              <a:t>Click to edit Master title style</a:t>
            </a:r>
          </a:p>
        </p:txBody>
      </p:sp>
      <p:sp>
        <p:nvSpPr>
          <p:cNvPr id="3" name="Text Placeholder 2">
            <a:extLst>
              <a:ext uri="{FF2B5EF4-FFF2-40B4-BE49-F238E27FC236}">
                <a16:creationId xmlns:a16="http://schemas.microsoft.com/office/drawing/2014/main" xmlns="" id="{D0CA9470-DF15-46A1-BF0E-8A5367A4B0F3}"/>
              </a:ext>
            </a:extLst>
          </p:cNvPr>
          <p:cNvSpPr>
            <a:spLocks noGrp="1"/>
          </p:cNvSpPr>
          <p:nvPr>
            <p:ph type="body" idx="1"/>
          </p:nvPr>
        </p:nvSpPr>
        <p:spPr>
          <a:xfrm>
            <a:off x="838200" y="1825625"/>
            <a:ext cx="10515600" cy="4351338"/>
          </a:xfrm>
          <a:prstGeom prst="rect">
            <a:avLst/>
          </a:prstGeom>
        </p:spPr>
        <p:txBody>
          <a:bodyPr lIns="91440" tIns="45720" rIns="91440" bIns="4572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263047CB-E94D-482F-BACA-681E96C0EC2F}"/>
              </a:ext>
            </a:extLst>
          </p:cNvPr>
          <p:cNvSpPr>
            <a:spLocks noGrp="1"/>
          </p:cNvSpPr>
          <p:nvPr>
            <p:ph type="dt" sz="half" idx="2"/>
          </p:nvPr>
        </p:nvSpPr>
        <p:spPr>
          <a:xfrm>
            <a:off x="838200" y="6356350"/>
            <a:ext cx="2743200" cy="365125"/>
          </a:xfrm>
          <a:prstGeom prst="rect">
            <a:avLst/>
          </a:prstGeom>
        </p:spPr>
        <p:txBody>
          <a:bodyPr lIns="91440" tIns="45720" rIns="91440" bIns="45720" anchor="ctr"/>
          <a:lstStyle>
            <a:lvl1pPr algn="l">
              <a:defRPr sz="1600">
                <a:solidFill>
                  <a:schemeClr val="tx1">
                    <a:tint val="75000"/>
                  </a:schemeClr>
                </a:solidFill>
              </a:defRPr>
            </a:lvl1pPr>
          </a:lstStyle>
          <a:p>
            <a:fld id="{72345051-2045-45DA-935E-2E3CA1A69ADC}" type="datetimeFigureOut">
              <a:rPr lang="en-US" smtClean="0"/>
              <a:t>1/29/2025</a:t>
            </a:fld>
            <a:endParaRPr lang="en-US" dirty="0"/>
          </a:p>
        </p:txBody>
      </p:sp>
      <p:sp>
        <p:nvSpPr>
          <p:cNvPr id="5" name="Footer Placeholder 4">
            <a:extLst>
              <a:ext uri="{FF2B5EF4-FFF2-40B4-BE49-F238E27FC236}">
                <a16:creationId xmlns:a16="http://schemas.microsoft.com/office/drawing/2014/main" xmlns="" id="{2CFDA4B5-E797-42FC-8B7A-2294DF24A3D9}"/>
              </a:ext>
            </a:extLst>
          </p:cNvPr>
          <p:cNvSpPr>
            <a:spLocks noGrp="1"/>
          </p:cNvSpPr>
          <p:nvPr>
            <p:ph type="ftr" sz="quarter" idx="3"/>
          </p:nvPr>
        </p:nvSpPr>
        <p:spPr>
          <a:xfrm>
            <a:off x="4038600" y="6356350"/>
            <a:ext cx="4114800" cy="365125"/>
          </a:xfrm>
          <a:prstGeom prst="rect">
            <a:avLst/>
          </a:prstGeom>
        </p:spPr>
        <p:txBody>
          <a:bodyPr lIns="91440" tIns="45720" rIns="91440" bIns="4572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678ED201-6D0E-422C-B4EC-566A3DC2980E}"/>
              </a:ext>
            </a:extLst>
          </p:cNvPr>
          <p:cNvSpPr>
            <a:spLocks noGrp="1"/>
          </p:cNvSpPr>
          <p:nvPr>
            <p:ph type="sldNum" sz="quarter" idx="4"/>
          </p:nvPr>
        </p:nvSpPr>
        <p:spPr>
          <a:xfrm>
            <a:off x="8610600" y="6356350"/>
            <a:ext cx="2743200" cy="365125"/>
          </a:xfrm>
          <a:prstGeom prst="rect">
            <a:avLst/>
          </a:prstGeom>
        </p:spPr>
        <p:txBody>
          <a:bodyPr lIns="91440" tIns="45720" rIns="91440" bIns="4572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1452948852"/>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2" r:id="rId6"/>
    <p:sldLayoutId id="2147483698" r:id="rId7"/>
    <p:sldLayoutId id="2147483699" r:id="rId8"/>
    <p:sldLayoutId id="2147483700" r:id="rId9"/>
    <p:sldLayoutId id="2147483701" r:id="rId10"/>
    <p:sldLayoutId id="2147483703" r:id="rId11"/>
  </p:sldLayoutIdLst>
  <p:txStyles>
    <p:titleStyle>
      <a:lvl1pPr algn="l" defTabSz="914400" rtl="0" eaLnBrk="1" latinLnBrk="0" hangingPunct="1">
        <a:lnSpc>
          <a:spcPct val="11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4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14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14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14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14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9ED01C88-6A7A-8892-FBAA-8E6FB97F3CB8}"/>
              </a:ext>
            </a:extLst>
          </p:cNvPr>
          <p:cNvSpPr>
            <a:spLocks noGrp="1"/>
          </p:cNvSpPr>
          <p:nvPr>
            <p:ph type="ctrTitle"/>
          </p:nvPr>
        </p:nvSpPr>
        <p:spPr>
          <a:xfrm>
            <a:off x="5297762" y="640080"/>
            <a:ext cx="6251110" cy="2315125"/>
          </a:xfrm>
        </p:spPr>
        <p:txBody>
          <a:bodyPr anchor="b">
            <a:normAutofit/>
          </a:bodyPr>
          <a:lstStyle/>
          <a:p>
            <a:pPr algn="ctr">
              <a:lnSpc>
                <a:spcPct val="100000"/>
              </a:lnSpc>
            </a:pPr>
            <a:r>
              <a:rPr lang="he-IL" sz="6600" dirty="0"/>
              <a:t>כשנושא הטבעונות עולה בכיתה</a:t>
            </a:r>
          </a:p>
        </p:txBody>
      </p:sp>
      <p:sp>
        <p:nvSpPr>
          <p:cNvPr id="3" name="כותרת משנה 2">
            <a:extLst>
              <a:ext uri="{FF2B5EF4-FFF2-40B4-BE49-F238E27FC236}">
                <a16:creationId xmlns:a16="http://schemas.microsoft.com/office/drawing/2014/main" xmlns="" id="{2367ECA4-6F48-E64C-65BF-9B28B56A9FDD}"/>
              </a:ext>
            </a:extLst>
          </p:cNvPr>
          <p:cNvSpPr>
            <a:spLocks noGrp="1"/>
          </p:cNvSpPr>
          <p:nvPr>
            <p:ph type="subTitle" idx="1"/>
          </p:nvPr>
        </p:nvSpPr>
        <p:spPr>
          <a:xfrm>
            <a:off x="6174373" y="2955205"/>
            <a:ext cx="4493622" cy="1572768"/>
          </a:xfrm>
        </p:spPr>
        <p:txBody>
          <a:bodyPr>
            <a:normAutofit/>
          </a:bodyPr>
          <a:lstStyle/>
          <a:p>
            <a:pPr algn="ctr"/>
            <a:r>
              <a:rPr lang="he-IL" dirty="0"/>
              <a:t>נושאים בעייתיים בכיתה – טבעונות כמקרה מבחן</a:t>
            </a:r>
          </a:p>
        </p:txBody>
      </p:sp>
      <p:pic>
        <p:nvPicPr>
          <p:cNvPr id="1026" name="Picture 2" descr="Classrooms offer safe zones for discussing difficult topics – The Chronicle">
            <a:extLst>
              <a:ext uri="{FF2B5EF4-FFF2-40B4-BE49-F238E27FC236}">
                <a16:creationId xmlns:a16="http://schemas.microsoft.com/office/drawing/2014/main" xmlns="" id="{AE2E3718-C308-575F-4FD7-0A8EDDB567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5659" r="16430"/>
          <a:stretch/>
        </p:blipFill>
        <p:spPr bwMode="auto">
          <a:xfrm>
            <a:off x="1" y="10"/>
            <a:ext cx="5297592"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xmlns="" id="{9DC68F64-7C75-68DE-BC8A-9CBFA2C62A4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79639" y="4933279"/>
            <a:ext cx="3358977" cy="20975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847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DA381740-063A-41A4-836D-85D14980EE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3" name="Rectangle 12">
            <a:extLst>
              <a:ext uri="{FF2B5EF4-FFF2-40B4-BE49-F238E27FC236}">
                <a16:creationId xmlns:a16="http://schemas.microsoft.com/office/drawing/2014/main" xmlns="" id="{F0087D53-9295-4463-AAE4-D5C626046E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6">
            <a:extLst>
              <a:ext uri="{FF2B5EF4-FFF2-40B4-BE49-F238E27FC236}">
                <a16:creationId xmlns:a16="http://schemas.microsoft.com/office/drawing/2014/main" xmlns="" id="{1DF274DD-BFBD-4147-3737-55C31EB1C74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697162" y="5185189"/>
            <a:ext cx="2953977" cy="1846236"/>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6">
            <a:extLst>
              <a:ext uri="{FF2B5EF4-FFF2-40B4-BE49-F238E27FC236}">
                <a16:creationId xmlns:a16="http://schemas.microsoft.com/office/drawing/2014/main" xmlns="" id="{D6A9C53F-5F90-40A5-8C85-5412D39C8C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50080" y="5594358"/>
            <a:ext cx="3291840" cy="27432"/>
          </a:xfrm>
          <a:custGeom>
            <a:avLst/>
            <a:gdLst>
              <a:gd name="connsiteX0" fmla="*/ 0 w 3291840"/>
              <a:gd name="connsiteY0" fmla="*/ 0 h 27432"/>
              <a:gd name="connsiteX1" fmla="*/ 625450 w 3291840"/>
              <a:gd name="connsiteY1" fmla="*/ 0 h 27432"/>
              <a:gd name="connsiteX2" fmla="*/ 1283818 w 3291840"/>
              <a:gd name="connsiteY2" fmla="*/ 0 h 27432"/>
              <a:gd name="connsiteX3" fmla="*/ 1975104 w 3291840"/>
              <a:gd name="connsiteY3" fmla="*/ 0 h 27432"/>
              <a:gd name="connsiteX4" fmla="*/ 2666390 w 3291840"/>
              <a:gd name="connsiteY4" fmla="*/ 0 h 27432"/>
              <a:gd name="connsiteX5" fmla="*/ 3291840 w 3291840"/>
              <a:gd name="connsiteY5" fmla="*/ 0 h 27432"/>
              <a:gd name="connsiteX6" fmla="*/ 3291840 w 3291840"/>
              <a:gd name="connsiteY6" fmla="*/ 27432 h 27432"/>
              <a:gd name="connsiteX7" fmla="*/ 2567635 w 3291840"/>
              <a:gd name="connsiteY7" fmla="*/ 27432 h 27432"/>
              <a:gd name="connsiteX8" fmla="*/ 1843430 w 3291840"/>
              <a:gd name="connsiteY8" fmla="*/ 27432 h 27432"/>
              <a:gd name="connsiteX9" fmla="*/ 1185062 w 3291840"/>
              <a:gd name="connsiteY9" fmla="*/ 27432 h 27432"/>
              <a:gd name="connsiteX10" fmla="*/ 0 w 3291840"/>
              <a:gd name="connsiteY10" fmla="*/ 27432 h 27432"/>
              <a:gd name="connsiteX11" fmla="*/ 0 w 3291840"/>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91840" h="27432" fill="none" extrusionOk="0">
                <a:moveTo>
                  <a:pt x="0" y="0"/>
                </a:moveTo>
                <a:cubicBezTo>
                  <a:pt x="173613" y="5552"/>
                  <a:pt x="489242" y="1770"/>
                  <a:pt x="625450" y="0"/>
                </a:cubicBezTo>
                <a:cubicBezTo>
                  <a:pt x="761658" y="-1770"/>
                  <a:pt x="1015131" y="32079"/>
                  <a:pt x="1283818" y="0"/>
                </a:cubicBezTo>
                <a:cubicBezTo>
                  <a:pt x="1552505" y="-32079"/>
                  <a:pt x="1752773" y="10771"/>
                  <a:pt x="1975104" y="0"/>
                </a:cubicBezTo>
                <a:cubicBezTo>
                  <a:pt x="2197435" y="-10771"/>
                  <a:pt x="2433070" y="21341"/>
                  <a:pt x="2666390" y="0"/>
                </a:cubicBezTo>
                <a:cubicBezTo>
                  <a:pt x="2899710" y="-21341"/>
                  <a:pt x="3028437" y="16612"/>
                  <a:pt x="3291840" y="0"/>
                </a:cubicBezTo>
                <a:cubicBezTo>
                  <a:pt x="3290674" y="7395"/>
                  <a:pt x="3291885" y="21864"/>
                  <a:pt x="3291840" y="27432"/>
                </a:cubicBezTo>
                <a:cubicBezTo>
                  <a:pt x="3043276" y="47012"/>
                  <a:pt x="2921041" y="-3764"/>
                  <a:pt x="2567635" y="27432"/>
                </a:cubicBezTo>
                <a:cubicBezTo>
                  <a:pt x="2214230" y="58628"/>
                  <a:pt x="2189623" y="-3875"/>
                  <a:pt x="1843430" y="27432"/>
                </a:cubicBezTo>
                <a:cubicBezTo>
                  <a:pt x="1497237" y="58739"/>
                  <a:pt x="1492584" y="38324"/>
                  <a:pt x="1185062" y="27432"/>
                </a:cubicBezTo>
                <a:cubicBezTo>
                  <a:pt x="877540" y="16540"/>
                  <a:pt x="313238" y="55587"/>
                  <a:pt x="0" y="27432"/>
                </a:cubicBezTo>
                <a:cubicBezTo>
                  <a:pt x="-503" y="20663"/>
                  <a:pt x="1168" y="5855"/>
                  <a:pt x="0" y="0"/>
                </a:cubicBezTo>
                <a:close/>
              </a:path>
              <a:path w="3291840" h="27432" stroke="0" extrusionOk="0">
                <a:moveTo>
                  <a:pt x="0" y="0"/>
                </a:moveTo>
                <a:cubicBezTo>
                  <a:pt x="281971" y="23935"/>
                  <a:pt x="485873" y="-14021"/>
                  <a:pt x="625450" y="0"/>
                </a:cubicBezTo>
                <a:cubicBezTo>
                  <a:pt x="765027" y="14021"/>
                  <a:pt x="1048900" y="27914"/>
                  <a:pt x="1185062" y="0"/>
                </a:cubicBezTo>
                <a:cubicBezTo>
                  <a:pt x="1321224" y="-27914"/>
                  <a:pt x="1648252" y="-3988"/>
                  <a:pt x="1909267" y="0"/>
                </a:cubicBezTo>
                <a:cubicBezTo>
                  <a:pt x="2170282" y="3988"/>
                  <a:pt x="2301957" y="25891"/>
                  <a:pt x="2534717" y="0"/>
                </a:cubicBezTo>
                <a:cubicBezTo>
                  <a:pt x="2767477" y="-25891"/>
                  <a:pt x="3078800" y="21500"/>
                  <a:pt x="3291840" y="0"/>
                </a:cubicBezTo>
                <a:cubicBezTo>
                  <a:pt x="3292033" y="12649"/>
                  <a:pt x="3290852" y="17989"/>
                  <a:pt x="3291840" y="27432"/>
                </a:cubicBezTo>
                <a:cubicBezTo>
                  <a:pt x="3120474" y="24858"/>
                  <a:pt x="2816568" y="13777"/>
                  <a:pt x="2633472" y="27432"/>
                </a:cubicBezTo>
                <a:cubicBezTo>
                  <a:pt x="2450376" y="41087"/>
                  <a:pt x="2160769" y="46494"/>
                  <a:pt x="1909267" y="27432"/>
                </a:cubicBezTo>
                <a:cubicBezTo>
                  <a:pt x="1657765" y="8370"/>
                  <a:pt x="1623992" y="18792"/>
                  <a:pt x="1349654" y="27432"/>
                </a:cubicBezTo>
                <a:cubicBezTo>
                  <a:pt x="1075316" y="36072"/>
                  <a:pt x="833426" y="43325"/>
                  <a:pt x="691286" y="27432"/>
                </a:cubicBezTo>
                <a:cubicBezTo>
                  <a:pt x="549146" y="11539"/>
                  <a:pt x="342011" y="33345"/>
                  <a:pt x="0" y="27432"/>
                </a:cubicBezTo>
                <a:cubicBezTo>
                  <a:pt x="1300" y="19678"/>
                  <a:pt x="-86" y="12044"/>
                  <a:pt x="0" y="0"/>
                </a:cubicBezTo>
                <a:close/>
              </a:path>
            </a:pathLst>
          </a:custGeom>
          <a:solidFill>
            <a:srgbClr val="8842FE"/>
          </a:solidFill>
          <a:ln w="38100" cap="rnd">
            <a:solidFill>
              <a:srgbClr val="8842FE"/>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מציין מיקום תוכן 5">
            <a:extLst>
              <a:ext uri="{FF2B5EF4-FFF2-40B4-BE49-F238E27FC236}">
                <a16:creationId xmlns:a16="http://schemas.microsoft.com/office/drawing/2014/main" xmlns="" id="{CE63325F-06BA-FD83-B6C1-3D0B1E2FE74E}"/>
              </a:ext>
            </a:extLst>
          </p:cNvPr>
          <p:cNvPicPr>
            <a:picLocks noGrp="1" noChangeAspect="1"/>
          </p:cNvPicPr>
          <p:nvPr>
            <p:ph idx="1"/>
          </p:nvPr>
        </p:nvPicPr>
        <p:blipFill>
          <a:blip r:embed="rId3"/>
          <a:srcRect l="5210" t="10812" r="28417" b="6713"/>
          <a:stretch/>
        </p:blipFill>
        <p:spPr>
          <a:xfrm>
            <a:off x="365760" y="0"/>
            <a:ext cx="9697162" cy="6777939"/>
          </a:xfrm>
          <a:prstGeom prst="rect">
            <a:avLst/>
          </a:prstGeom>
        </p:spPr>
      </p:pic>
    </p:spTree>
    <p:extLst>
      <p:ext uri="{BB962C8B-B14F-4D97-AF65-F5344CB8AC3E}">
        <p14:creationId xmlns:p14="http://schemas.microsoft.com/office/powerpoint/2010/main" val="141419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xmlns="" id="{65445488-B10B-62EB-90F6-36817F8F1409}"/>
            </a:ext>
          </a:extLst>
        </p:cNvPr>
        <p:cNvGrpSpPr/>
        <p:nvPr/>
      </p:nvGrpSpPr>
      <p:grpSpPr>
        <a:xfrm>
          <a:off x="0" y="0"/>
          <a:ext cx="0" cy="0"/>
          <a:chOff x="0" y="0"/>
          <a:chExt cx="0" cy="0"/>
        </a:xfrm>
      </p:grpSpPr>
      <p:pic>
        <p:nvPicPr>
          <p:cNvPr id="4" name="Picture 6">
            <a:extLst>
              <a:ext uri="{FF2B5EF4-FFF2-40B4-BE49-F238E27FC236}">
                <a16:creationId xmlns:a16="http://schemas.microsoft.com/office/drawing/2014/main" xmlns="" id="{EB349423-5DC0-20F4-1C70-6F3177C9E33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697162" y="5185189"/>
            <a:ext cx="2953977" cy="1846236"/>
          </a:xfrm>
          <a:prstGeom prst="rect">
            <a:avLst/>
          </a:prstGeom>
          <a:noFill/>
          <a:extLst>
            <a:ext uri="{909E8E84-426E-40DD-AFC4-6F175D3DCCD1}">
              <a14:hiddenFill xmlns:a14="http://schemas.microsoft.com/office/drawing/2010/main">
                <a:solidFill>
                  <a:srgbClr val="FFFFFF"/>
                </a:solidFill>
              </a14:hiddenFill>
            </a:ext>
          </a:extLst>
        </p:spPr>
      </p:pic>
      <p:sp>
        <p:nvSpPr>
          <p:cNvPr id="5" name="כותרת 4">
            <a:extLst>
              <a:ext uri="{FF2B5EF4-FFF2-40B4-BE49-F238E27FC236}">
                <a16:creationId xmlns:a16="http://schemas.microsoft.com/office/drawing/2014/main" xmlns="" id="{5489CFD2-BFD9-EBDC-E0C0-0D9C496EDBE4}"/>
              </a:ext>
            </a:extLst>
          </p:cNvPr>
          <p:cNvSpPr>
            <a:spLocks noGrp="1"/>
          </p:cNvSpPr>
          <p:nvPr>
            <p:ph type="title"/>
          </p:nvPr>
        </p:nvSpPr>
        <p:spPr/>
        <p:txBody>
          <a:bodyPr/>
          <a:lstStyle/>
          <a:p>
            <a:pPr algn="r"/>
            <a:r>
              <a:rPr lang="he-IL" sz="5400" dirty="0"/>
              <a:t>אוכלוסיות מיוחדות</a:t>
            </a:r>
          </a:p>
        </p:txBody>
      </p:sp>
      <p:sp>
        <p:nvSpPr>
          <p:cNvPr id="7" name="מציין מיקום תוכן 6">
            <a:extLst>
              <a:ext uri="{FF2B5EF4-FFF2-40B4-BE49-F238E27FC236}">
                <a16:creationId xmlns:a16="http://schemas.microsoft.com/office/drawing/2014/main" xmlns="" id="{7B95C94D-8ADA-809A-E6AD-9771A189E162}"/>
              </a:ext>
            </a:extLst>
          </p:cNvPr>
          <p:cNvSpPr>
            <a:spLocks noGrp="1"/>
          </p:cNvSpPr>
          <p:nvPr>
            <p:ph sz="half" idx="1"/>
          </p:nvPr>
        </p:nvSpPr>
        <p:spPr>
          <a:xfrm>
            <a:off x="838200" y="1929384"/>
            <a:ext cx="4099560" cy="4251960"/>
          </a:xfrm>
        </p:spPr>
        <p:txBody>
          <a:bodyPr/>
          <a:lstStyle/>
          <a:p>
            <a:pPr algn="r" rtl="1"/>
            <a:r>
              <a:rPr lang="he-IL" sz="3200" dirty="0"/>
              <a:t>נוער: צילום, הרשתות החברתיות, נטייה לעימות, רצון בשיח אמיתי, קושי מול הורים, חיפוש זהות</a:t>
            </a:r>
          </a:p>
        </p:txBody>
      </p:sp>
      <p:sp>
        <p:nvSpPr>
          <p:cNvPr id="8" name="מציין מיקום תוכן 7">
            <a:extLst>
              <a:ext uri="{FF2B5EF4-FFF2-40B4-BE49-F238E27FC236}">
                <a16:creationId xmlns:a16="http://schemas.microsoft.com/office/drawing/2014/main" xmlns="" id="{369BB154-A132-ACA8-02B6-1A8078E178A1}"/>
              </a:ext>
            </a:extLst>
          </p:cNvPr>
          <p:cNvSpPr>
            <a:spLocks noGrp="1"/>
          </p:cNvSpPr>
          <p:nvPr>
            <p:ph sz="half" idx="2"/>
          </p:nvPr>
        </p:nvSpPr>
        <p:spPr>
          <a:xfrm>
            <a:off x="5794337" y="1929384"/>
            <a:ext cx="3902825" cy="4251960"/>
          </a:xfrm>
        </p:spPr>
        <p:txBody>
          <a:bodyPr/>
          <a:lstStyle/>
          <a:p>
            <a:pPr algn="r" rtl="1"/>
            <a:r>
              <a:rPr lang="he-IL" sz="3200" dirty="0"/>
              <a:t>הגיל הרך</a:t>
            </a:r>
          </a:p>
          <a:p>
            <a:pPr algn="r" rtl="1"/>
            <a:r>
              <a:rPr lang="he-IL" sz="3200" dirty="0"/>
              <a:t>מחוננים</a:t>
            </a:r>
          </a:p>
          <a:p>
            <a:pPr algn="r" rtl="1"/>
            <a:r>
              <a:rPr lang="he-IL" sz="3200" dirty="0"/>
              <a:t>הרצף האוטיסטי</a:t>
            </a:r>
          </a:p>
          <a:p>
            <a:pPr algn="r" rtl="1"/>
            <a:r>
              <a:rPr lang="he-IL" sz="3200" dirty="0"/>
              <a:t>דתיים</a:t>
            </a:r>
          </a:p>
          <a:p>
            <a:pPr algn="r" rtl="1"/>
            <a:r>
              <a:rPr lang="he-IL" sz="3200" dirty="0"/>
              <a:t>ערבים</a:t>
            </a:r>
          </a:p>
          <a:p>
            <a:pPr algn="r" rtl="1"/>
            <a:r>
              <a:rPr lang="he-IL" sz="3200" dirty="0"/>
              <a:t>כיתות מעורבות</a:t>
            </a:r>
          </a:p>
        </p:txBody>
      </p:sp>
    </p:spTree>
    <p:extLst>
      <p:ext uri="{BB962C8B-B14F-4D97-AF65-F5344CB8AC3E}">
        <p14:creationId xmlns:p14="http://schemas.microsoft.com/office/powerpoint/2010/main" val="3529566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xmlns="" id="{D32777CB-B179-D359-9D8C-0E2E5A185953}"/>
            </a:ext>
          </a:extLst>
        </p:cNvPr>
        <p:cNvGrpSpPr/>
        <p:nvPr/>
      </p:nvGrpSpPr>
      <p:grpSpPr>
        <a:xfrm>
          <a:off x="0" y="0"/>
          <a:ext cx="0" cy="0"/>
          <a:chOff x="0" y="0"/>
          <a:chExt cx="0" cy="0"/>
        </a:xfrm>
      </p:grpSpPr>
      <p:pic>
        <p:nvPicPr>
          <p:cNvPr id="4" name="Picture 6">
            <a:extLst>
              <a:ext uri="{FF2B5EF4-FFF2-40B4-BE49-F238E27FC236}">
                <a16:creationId xmlns:a16="http://schemas.microsoft.com/office/drawing/2014/main" xmlns="" id="{0D120269-68ED-67CC-3005-D77DF13B97A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697162" y="5185189"/>
            <a:ext cx="2953977" cy="1846236"/>
          </a:xfrm>
          <a:prstGeom prst="rect">
            <a:avLst/>
          </a:prstGeom>
          <a:noFill/>
          <a:extLst>
            <a:ext uri="{909E8E84-426E-40DD-AFC4-6F175D3DCCD1}">
              <a14:hiddenFill xmlns:a14="http://schemas.microsoft.com/office/drawing/2010/main">
                <a:solidFill>
                  <a:srgbClr val="FFFFFF"/>
                </a:solidFill>
              </a14:hiddenFill>
            </a:ext>
          </a:extLst>
        </p:spPr>
      </p:pic>
      <p:sp>
        <p:nvSpPr>
          <p:cNvPr id="5" name="כותרת 4">
            <a:extLst>
              <a:ext uri="{FF2B5EF4-FFF2-40B4-BE49-F238E27FC236}">
                <a16:creationId xmlns:a16="http://schemas.microsoft.com/office/drawing/2014/main" xmlns="" id="{0AA5B72B-3789-3BF5-1E71-ABC1FD60BC92}"/>
              </a:ext>
            </a:extLst>
          </p:cNvPr>
          <p:cNvSpPr>
            <a:spLocks noGrp="1"/>
          </p:cNvSpPr>
          <p:nvPr>
            <p:ph type="title"/>
          </p:nvPr>
        </p:nvSpPr>
        <p:spPr/>
        <p:txBody>
          <a:bodyPr/>
          <a:lstStyle/>
          <a:p>
            <a:pPr algn="r"/>
            <a:r>
              <a:rPr lang="he-IL" sz="5400" dirty="0"/>
              <a:t>כלים מול הילדים/</a:t>
            </a:r>
            <a:r>
              <a:rPr lang="he-IL" sz="5400" dirty="0" err="1"/>
              <a:t>ות</a:t>
            </a:r>
            <a:r>
              <a:rPr lang="he-IL" sz="5400" dirty="0"/>
              <a:t> בכיתה – לפני הדיון</a:t>
            </a:r>
          </a:p>
        </p:txBody>
      </p:sp>
      <p:sp>
        <p:nvSpPr>
          <p:cNvPr id="8" name="מציין מיקום תוכן 7">
            <a:extLst>
              <a:ext uri="{FF2B5EF4-FFF2-40B4-BE49-F238E27FC236}">
                <a16:creationId xmlns:a16="http://schemas.microsoft.com/office/drawing/2014/main" xmlns="" id="{F18B3C89-5A20-E93F-3A91-EFFAA5041F73}"/>
              </a:ext>
            </a:extLst>
          </p:cNvPr>
          <p:cNvSpPr>
            <a:spLocks noGrp="1"/>
          </p:cNvSpPr>
          <p:nvPr>
            <p:ph sz="half" idx="2"/>
          </p:nvPr>
        </p:nvSpPr>
        <p:spPr>
          <a:xfrm>
            <a:off x="565265" y="1929384"/>
            <a:ext cx="9131897" cy="4251960"/>
          </a:xfrm>
        </p:spPr>
        <p:txBody>
          <a:bodyPr/>
          <a:lstStyle/>
          <a:p>
            <a:pPr algn="r" rtl="1"/>
            <a:r>
              <a:rPr lang="he-IL" sz="3200" dirty="0"/>
              <a:t>אפשר ומותר לדחות את הדיון למועד אחר</a:t>
            </a:r>
          </a:p>
          <a:p>
            <a:pPr algn="r" rtl="1"/>
            <a:r>
              <a:rPr lang="he-IL" sz="3200" dirty="0"/>
              <a:t>הטרמה</a:t>
            </a:r>
          </a:p>
          <a:p>
            <a:pPr algn="r" rtl="1"/>
            <a:r>
              <a:rPr lang="he-IL" sz="3200" dirty="0"/>
              <a:t>אזהרות תוכן</a:t>
            </a:r>
          </a:p>
          <a:p>
            <a:pPr algn="r" rtl="1"/>
            <a:r>
              <a:rPr lang="he-IL" sz="3200" dirty="0"/>
              <a:t>ידע רלוונטי לקראת הדיון, לפי הקבוצה</a:t>
            </a:r>
          </a:p>
          <a:p>
            <a:pPr algn="r" rtl="1"/>
            <a:r>
              <a:rPr lang="he-IL" sz="3200" dirty="0"/>
              <a:t>אפשר לערוך הצבעה</a:t>
            </a:r>
          </a:p>
          <a:p>
            <a:pPr algn="r" rtl="1"/>
            <a:r>
              <a:rPr lang="he-IL" sz="3200" dirty="0"/>
              <a:t>כיבוד – חשיפת נושא הטבעונות</a:t>
            </a:r>
          </a:p>
        </p:txBody>
      </p:sp>
    </p:spTree>
    <p:extLst>
      <p:ext uri="{BB962C8B-B14F-4D97-AF65-F5344CB8AC3E}">
        <p14:creationId xmlns:p14="http://schemas.microsoft.com/office/powerpoint/2010/main" val="1698110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xmlns="" id="{D191DCE1-D5EF-ED4D-9309-09421E452C4B}"/>
            </a:ext>
          </a:extLst>
        </p:cNvPr>
        <p:cNvGrpSpPr/>
        <p:nvPr/>
      </p:nvGrpSpPr>
      <p:grpSpPr>
        <a:xfrm>
          <a:off x="0" y="0"/>
          <a:ext cx="0" cy="0"/>
          <a:chOff x="0" y="0"/>
          <a:chExt cx="0" cy="0"/>
        </a:xfrm>
      </p:grpSpPr>
      <p:pic>
        <p:nvPicPr>
          <p:cNvPr id="4" name="Picture 6">
            <a:extLst>
              <a:ext uri="{FF2B5EF4-FFF2-40B4-BE49-F238E27FC236}">
                <a16:creationId xmlns:a16="http://schemas.microsoft.com/office/drawing/2014/main" xmlns="" id="{8274BEA3-844C-E475-AA29-3F077DCAFC5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697162" y="5185189"/>
            <a:ext cx="2953977" cy="1846236"/>
          </a:xfrm>
          <a:prstGeom prst="rect">
            <a:avLst/>
          </a:prstGeom>
          <a:noFill/>
          <a:extLst>
            <a:ext uri="{909E8E84-426E-40DD-AFC4-6F175D3DCCD1}">
              <a14:hiddenFill xmlns:a14="http://schemas.microsoft.com/office/drawing/2010/main">
                <a:solidFill>
                  <a:srgbClr val="FFFFFF"/>
                </a:solidFill>
              </a14:hiddenFill>
            </a:ext>
          </a:extLst>
        </p:spPr>
      </p:pic>
      <p:sp>
        <p:nvSpPr>
          <p:cNvPr id="5" name="כותרת 4">
            <a:extLst>
              <a:ext uri="{FF2B5EF4-FFF2-40B4-BE49-F238E27FC236}">
                <a16:creationId xmlns:a16="http://schemas.microsoft.com/office/drawing/2014/main" xmlns="" id="{12B3CED7-21C4-DACE-6B37-5344F08B7B14}"/>
              </a:ext>
            </a:extLst>
          </p:cNvPr>
          <p:cNvSpPr>
            <a:spLocks noGrp="1"/>
          </p:cNvSpPr>
          <p:nvPr>
            <p:ph type="title"/>
          </p:nvPr>
        </p:nvSpPr>
        <p:spPr/>
        <p:txBody>
          <a:bodyPr/>
          <a:lstStyle/>
          <a:p>
            <a:pPr algn="r"/>
            <a:r>
              <a:rPr lang="he-IL" sz="5400" dirty="0"/>
              <a:t>כלים מול </a:t>
            </a:r>
            <a:r>
              <a:rPr lang="he-IL" sz="5400" dirty="0" smtClean="0"/>
              <a:t>הילדים/</a:t>
            </a:r>
            <a:r>
              <a:rPr lang="he-IL" sz="5400" dirty="0" err="1" smtClean="0"/>
              <a:t>ות</a:t>
            </a:r>
            <a:r>
              <a:rPr lang="he-IL" sz="5400" dirty="0" smtClean="0"/>
              <a:t> – תוך </a:t>
            </a:r>
            <a:r>
              <a:rPr lang="he-IL" sz="5400" dirty="0"/>
              <a:t>כדי הדיון</a:t>
            </a:r>
          </a:p>
        </p:txBody>
      </p:sp>
      <p:sp>
        <p:nvSpPr>
          <p:cNvPr id="8" name="מציין מיקום תוכן 7">
            <a:extLst>
              <a:ext uri="{FF2B5EF4-FFF2-40B4-BE49-F238E27FC236}">
                <a16:creationId xmlns:a16="http://schemas.microsoft.com/office/drawing/2014/main" xmlns="" id="{62F49CCB-0416-31FD-17E7-10AF040DCD10}"/>
              </a:ext>
            </a:extLst>
          </p:cNvPr>
          <p:cNvSpPr>
            <a:spLocks noGrp="1"/>
          </p:cNvSpPr>
          <p:nvPr>
            <p:ph sz="half" idx="2"/>
          </p:nvPr>
        </p:nvSpPr>
        <p:spPr>
          <a:xfrm>
            <a:off x="565265" y="1929384"/>
            <a:ext cx="9131897" cy="4251960"/>
          </a:xfrm>
        </p:spPr>
        <p:txBody>
          <a:bodyPr/>
          <a:lstStyle/>
          <a:p>
            <a:pPr algn="r" rtl="1"/>
            <a:r>
              <a:rPr lang="he-IL" sz="3200" dirty="0"/>
              <a:t>מסר אני</a:t>
            </a:r>
          </a:p>
          <a:p>
            <a:pPr algn="r" rtl="1"/>
            <a:r>
              <a:rPr lang="he-IL" sz="3200" dirty="0"/>
              <a:t>מקום לדיון מול קווים אדומים</a:t>
            </a:r>
          </a:p>
          <a:p>
            <a:pPr algn="r" rtl="1"/>
            <a:r>
              <a:rPr lang="he-IL" sz="3200" dirty="0"/>
              <a:t>ערכים, לא מסקנות</a:t>
            </a:r>
          </a:p>
          <a:p>
            <a:pPr algn="r" rtl="1"/>
            <a:r>
              <a:rPr lang="he-IL" sz="3200" dirty="0"/>
              <a:t>עובדות מותאמות גיל</a:t>
            </a:r>
          </a:p>
          <a:p>
            <a:pPr algn="r" rtl="1"/>
            <a:r>
              <a:rPr lang="he-IL" sz="3200" dirty="0"/>
              <a:t>שיח על המחירים של הבחירה</a:t>
            </a:r>
          </a:p>
        </p:txBody>
      </p:sp>
    </p:spTree>
    <p:extLst>
      <p:ext uri="{BB962C8B-B14F-4D97-AF65-F5344CB8AC3E}">
        <p14:creationId xmlns:p14="http://schemas.microsoft.com/office/powerpoint/2010/main" val="706531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xmlns="" id="{B965B82D-8540-2D04-7637-FC54BAD7EB97}"/>
            </a:ext>
          </a:extLst>
        </p:cNvPr>
        <p:cNvGrpSpPr/>
        <p:nvPr/>
      </p:nvGrpSpPr>
      <p:grpSpPr>
        <a:xfrm>
          <a:off x="0" y="0"/>
          <a:ext cx="0" cy="0"/>
          <a:chOff x="0" y="0"/>
          <a:chExt cx="0" cy="0"/>
        </a:xfrm>
      </p:grpSpPr>
      <p:pic>
        <p:nvPicPr>
          <p:cNvPr id="4" name="Picture 6">
            <a:extLst>
              <a:ext uri="{FF2B5EF4-FFF2-40B4-BE49-F238E27FC236}">
                <a16:creationId xmlns:a16="http://schemas.microsoft.com/office/drawing/2014/main" xmlns="" id="{F678FE34-4B0A-53CD-784D-D265D7022E8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697162" y="5185189"/>
            <a:ext cx="2953977" cy="1846236"/>
          </a:xfrm>
          <a:prstGeom prst="rect">
            <a:avLst/>
          </a:prstGeom>
          <a:noFill/>
          <a:extLst>
            <a:ext uri="{909E8E84-426E-40DD-AFC4-6F175D3DCCD1}">
              <a14:hiddenFill xmlns:a14="http://schemas.microsoft.com/office/drawing/2010/main">
                <a:solidFill>
                  <a:srgbClr val="FFFFFF"/>
                </a:solidFill>
              </a14:hiddenFill>
            </a:ext>
          </a:extLst>
        </p:spPr>
      </p:pic>
      <p:sp>
        <p:nvSpPr>
          <p:cNvPr id="5" name="כותרת 4">
            <a:extLst>
              <a:ext uri="{FF2B5EF4-FFF2-40B4-BE49-F238E27FC236}">
                <a16:creationId xmlns:a16="http://schemas.microsoft.com/office/drawing/2014/main" xmlns="" id="{135E5C0B-8550-1CE2-7CAF-F4475D52F932}"/>
              </a:ext>
            </a:extLst>
          </p:cNvPr>
          <p:cNvSpPr>
            <a:spLocks noGrp="1"/>
          </p:cNvSpPr>
          <p:nvPr>
            <p:ph type="title"/>
          </p:nvPr>
        </p:nvSpPr>
        <p:spPr/>
        <p:txBody>
          <a:bodyPr/>
          <a:lstStyle/>
          <a:p>
            <a:pPr algn="r"/>
            <a:r>
              <a:rPr lang="he-IL" sz="5400" dirty="0"/>
              <a:t>כלים אלטרנטיביים לדיון</a:t>
            </a:r>
          </a:p>
        </p:txBody>
      </p:sp>
      <p:sp>
        <p:nvSpPr>
          <p:cNvPr id="8" name="מציין מיקום תוכן 7">
            <a:extLst>
              <a:ext uri="{FF2B5EF4-FFF2-40B4-BE49-F238E27FC236}">
                <a16:creationId xmlns:a16="http://schemas.microsoft.com/office/drawing/2014/main" xmlns="" id="{AF05272F-72A9-327B-30F9-4D28013DE582}"/>
              </a:ext>
            </a:extLst>
          </p:cNvPr>
          <p:cNvSpPr>
            <a:spLocks noGrp="1"/>
          </p:cNvSpPr>
          <p:nvPr>
            <p:ph sz="half" idx="2"/>
          </p:nvPr>
        </p:nvSpPr>
        <p:spPr>
          <a:xfrm>
            <a:off x="565265" y="1929384"/>
            <a:ext cx="9131897" cy="4251960"/>
          </a:xfrm>
        </p:spPr>
        <p:txBody>
          <a:bodyPr/>
          <a:lstStyle/>
          <a:p>
            <a:pPr algn="r" rtl="1"/>
            <a:r>
              <a:rPr lang="he-IL" sz="3200" dirty="0" err="1"/>
              <a:t>דיבייט</a:t>
            </a:r>
            <a:endParaRPr lang="he-IL" sz="3200" dirty="0"/>
          </a:p>
          <a:p>
            <a:pPr algn="r" rtl="1"/>
            <a:r>
              <a:rPr lang="en-US" sz="3200" dirty="0"/>
              <a:t>SHOW &amp; TELL</a:t>
            </a:r>
            <a:endParaRPr lang="he-IL" sz="3200" dirty="0"/>
          </a:p>
          <a:p>
            <a:pPr algn="r" rtl="1"/>
            <a:r>
              <a:rPr lang="he-IL" sz="3200" dirty="0"/>
              <a:t>סיפור, שיר, סרט – מותאם גיל</a:t>
            </a:r>
          </a:p>
          <a:p>
            <a:pPr algn="r" rtl="1"/>
            <a:r>
              <a:rPr lang="he-IL" sz="3200" dirty="0"/>
              <a:t>סיפורי מדע בדיוני </a:t>
            </a:r>
          </a:p>
          <a:p>
            <a:pPr algn="r" rtl="1"/>
            <a:endParaRPr lang="he-IL" sz="3200" dirty="0"/>
          </a:p>
        </p:txBody>
      </p:sp>
    </p:spTree>
    <p:extLst>
      <p:ext uri="{BB962C8B-B14F-4D97-AF65-F5344CB8AC3E}">
        <p14:creationId xmlns:p14="http://schemas.microsoft.com/office/powerpoint/2010/main" val="1725731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xmlns="" id="{4FDB31EC-B47E-7048-01E8-86B9A581D5B7}"/>
            </a:ext>
          </a:extLst>
        </p:cNvPr>
        <p:cNvGrpSpPr/>
        <p:nvPr/>
      </p:nvGrpSpPr>
      <p:grpSpPr>
        <a:xfrm>
          <a:off x="0" y="0"/>
          <a:ext cx="0" cy="0"/>
          <a:chOff x="0" y="0"/>
          <a:chExt cx="0" cy="0"/>
        </a:xfrm>
      </p:grpSpPr>
      <p:pic>
        <p:nvPicPr>
          <p:cNvPr id="4" name="Picture 6">
            <a:extLst>
              <a:ext uri="{FF2B5EF4-FFF2-40B4-BE49-F238E27FC236}">
                <a16:creationId xmlns:a16="http://schemas.microsoft.com/office/drawing/2014/main" xmlns="" id="{59AEF5EF-155C-265B-B49D-47044F45E2C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697162" y="5185189"/>
            <a:ext cx="2953977" cy="1846236"/>
          </a:xfrm>
          <a:prstGeom prst="rect">
            <a:avLst/>
          </a:prstGeom>
          <a:noFill/>
          <a:extLst>
            <a:ext uri="{909E8E84-426E-40DD-AFC4-6F175D3DCCD1}">
              <a14:hiddenFill xmlns:a14="http://schemas.microsoft.com/office/drawing/2010/main">
                <a:solidFill>
                  <a:srgbClr val="FFFFFF"/>
                </a:solidFill>
              </a14:hiddenFill>
            </a:ext>
          </a:extLst>
        </p:spPr>
      </p:pic>
      <p:sp>
        <p:nvSpPr>
          <p:cNvPr id="5" name="כותרת 4">
            <a:extLst>
              <a:ext uri="{FF2B5EF4-FFF2-40B4-BE49-F238E27FC236}">
                <a16:creationId xmlns:a16="http://schemas.microsoft.com/office/drawing/2014/main" xmlns="" id="{9FA70324-ED18-7E9F-CC02-FAAA7500DE04}"/>
              </a:ext>
            </a:extLst>
          </p:cNvPr>
          <p:cNvSpPr>
            <a:spLocks noGrp="1"/>
          </p:cNvSpPr>
          <p:nvPr>
            <p:ph type="title"/>
          </p:nvPr>
        </p:nvSpPr>
        <p:spPr/>
        <p:txBody>
          <a:bodyPr/>
          <a:lstStyle/>
          <a:p>
            <a:pPr algn="r"/>
            <a:r>
              <a:rPr lang="he-IL" sz="5400" dirty="0"/>
              <a:t>כלים מול המערכת – תוך כדי</a:t>
            </a:r>
          </a:p>
        </p:txBody>
      </p:sp>
      <p:sp>
        <p:nvSpPr>
          <p:cNvPr id="8" name="מציין מיקום תוכן 7">
            <a:extLst>
              <a:ext uri="{FF2B5EF4-FFF2-40B4-BE49-F238E27FC236}">
                <a16:creationId xmlns:a16="http://schemas.microsoft.com/office/drawing/2014/main" xmlns="" id="{0616DFB9-2F49-2BD5-5B5C-1336068DF9E9}"/>
              </a:ext>
            </a:extLst>
          </p:cNvPr>
          <p:cNvSpPr>
            <a:spLocks noGrp="1"/>
          </p:cNvSpPr>
          <p:nvPr>
            <p:ph sz="half" idx="2"/>
          </p:nvPr>
        </p:nvSpPr>
        <p:spPr>
          <a:xfrm>
            <a:off x="565265" y="1929384"/>
            <a:ext cx="9131897" cy="4251960"/>
          </a:xfrm>
        </p:spPr>
        <p:txBody>
          <a:bodyPr/>
          <a:lstStyle/>
          <a:p>
            <a:pPr algn="r" rtl="1"/>
            <a:r>
              <a:rPr lang="he-IL" sz="3200" dirty="0"/>
              <a:t>דלת סגורה</a:t>
            </a:r>
          </a:p>
          <a:p>
            <a:pPr algn="r" rtl="1"/>
            <a:r>
              <a:rPr lang="he-IL" sz="3200" dirty="0"/>
              <a:t>למנוע צילום</a:t>
            </a:r>
          </a:p>
          <a:p>
            <a:pPr algn="r" rtl="1"/>
            <a:r>
              <a:rPr lang="he-IL" sz="3200" dirty="0"/>
              <a:t>לא להשאיר כלום על הלוח</a:t>
            </a:r>
          </a:p>
          <a:p>
            <a:pPr algn="r" rtl="1"/>
            <a:r>
              <a:rPr lang="he-IL" sz="3200" dirty="0"/>
              <a:t>להיזהר מהסייעת!</a:t>
            </a:r>
          </a:p>
          <a:p>
            <a:pPr algn="r" rtl="1"/>
            <a:endParaRPr lang="he-IL" sz="3200" dirty="0"/>
          </a:p>
        </p:txBody>
      </p:sp>
    </p:spTree>
    <p:extLst>
      <p:ext uri="{BB962C8B-B14F-4D97-AF65-F5344CB8AC3E}">
        <p14:creationId xmlns:p14="http://schemas.microsoft.com/office/powerpoint/2010/main" val="240415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xmlns="" id="{930C9B51-9BD2-8261-36DB-A4A9A2375321}"/>
            </a:ext>
          </a:extLst>
        </p:cNvPr>
        <p:cNvGrpSpPr/>
        <p:nvPr/>
      </p:nvGrpSpPr>
      <p:grpSpPr>
        <a:xfrm>
          <a:off x="0" y="0"/>
          <a:ext cx="0" cy="0"/>
          <a:chOff x="0" y="0"/>
          <a:chExt cx="0" cy="0"/>
        </a:xfrm>
      </p:grpSpPr>
      <p:pic>
        <p:nvPicPr>
          <p:cNvPr id="4" name="Picture 6">
            <a:extLst>
              <a:ext uri="{FF2B5EF4-FFF2-40B4-BE49-F238E27FC236}">
                <a16:creationId xmlns:a16="http://schemas.microsoft.com/office/drawing/2014/main" xmlns="" id="{07CD1F0F-BB41-01A5-346C-AB4A5D737E7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697162" y="5185189"/>
            <a:ext cx="2953977" cy="1846236"/>
          </a:xfrm>
          <a:prstGeom prst="rect">
            <a:avLst/>
          </a:prstGeom>
          <a:noFill/>
          <a:extLst>
            <a:ext uri="{909E8E84-426E-40DD-AFC4-6F175D3DCCD1}">
              <a14:hiddenFill xmlns:a14="http://schemas.microsoft.com/office/drawing/2010/main">
                <a:solidFill>
                  <a:srgbClr val="FFFFFF"/>
                </a:solidFill>
              </a14:hiddenFill>
            </a:ext>
          </a:extLst>
        </p:spPr>
      </p:pic>
      <p:sp>
        <p:nvSpPr>
          <p:cNvPr id="5" name="כותרת 4">
            <a:extLst>
              <a:ext uri="{FF2B5EF4-FFF2-40B4-BE49-F238E27FC236}">
                <a16:creationId xmlns:a16="http://schemas.microsoft.com/office/drawing/2014/main" xmlns="" id="{AC9294A7-F6E6-8C5B-80B2-BEA43D72BD77}"/>
              </a:ext>
            </a:extLst>
          </p:cNvPr>
          <p:cNvSpPr>
            <a:spLocks noGrp="1"/>
          </p:cNvSpPr>
          <p:nvPr>
            <p:ph type="title"/>
          </p:nvPr>
        </p:nvSpPr>
        <p:spPr/>
        <p:txBody>
          <a:bodyPr/>
          <a:lstStyle/>
          <a:p>
            <a:pPr algn="r"/>
            <a:r>
              <a:rPr lang="he-IL" sz="5400" dirty="0"/>
              <a:t>כלים מול המערכת – לפני ואחרי</a:t>
            </a:r>
          </a:p>
        </p:txBody>
      </p:sp>
      <p:sp>
        <p:nvSpPr>
          <p:cNvPr id="8" name="מציין מיקום תוכן 7">
            <a:extLst>
              <a:ext uri="{FF2B5EF4-FFF2-40B4-BE49-F238E27FC236}">
                <a16:creationId xmlns:a16="http://schemas.microsoft.com/office/drawing/2014/main" xmlns="" id="{C50F48A3-838B-1015-0F30-DA96EE586A19}"/>
              </a:ext>
            </a:extLst>
          </p:cNvPr>
          <p:cNvSpPr>
            <a:spLocks noGrp="1"/>
          </p:cNvSpPr>
          <p:nvPr>
            <p:ph sz="half" idx="2"/>
          </p:nvPr>
        </p:nvSpPr>
        <p:spPr>
          <a:xfrm>
            <a:off x="565265" y="1929384"/>
            <a:ext cx="9131897" cy="4251960"/>
          </a:xfrm>
        </p:spPr>
        <p:txBody>
          <a:bodyPr/>
          <a:lstStyle/>
          <a:p>
            <a:pPr algn="r" rtl="1"/>
            <a:r>
              <a:rPr lang="he-IL" sz="3200" dirty="0"/>
              <a:t>להדגיש שזה בא מהילדים</a:t>
            </a:r>
          </a:p>
          <a:p>
            <a:pPr algn="r" rtl="1"/>
            <a:r>
              <a:rPr lang="he-IL" sz="3200" dirty="0"/>
              <a:t>לדבר עם רכזת או יועצת</a:t>
            </a:r>
          </a:p>
          <a:p>
            <a:pPr algn="r" rtl="1"/>
            <a:r>
              <a:rPr lang="he-IL" sz="3200" dirty="0"/>
              <a:t>מכתב להורים – בזהירות!</a:t>
            </a:r>
          </a:p>
          <a:p>
            <a:pPr algn="r" rtl="1"/>
            <a:endParaRPr lang="he-IL" sz="3200" dirty="0"/>
          </a:p>
        </p:txBody>
      </p:sp>
    </p:spTree>
    <p:extLst>
      <p:ext uri="{BB962C8B-B14F-4D97-AF65-F5344CB8AC3E}">
        <p14:creationId xmlns:p14="http://schemas.microsoft.com/office/powerpoint/2010/main" val="1904625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rtl="1"/>
            <a:r>
              <a:rPr lang="he-IL" dirty="0" smtClean="0"/>
              <a:t>סימני ידיים לשיח דמוקרטי</a:t>
            </a:r>
            <a:endParaRPr lang="he-IL" dirty="0"/>
          </a:p>
        </p:txBody>
      </p:sp>
      <p:sp>
        <p:nvSpPr>
          <p:cNvPr id="4" name="מציין מיקום תוכן 3"/>
          <p:cNvSpPr>
            <a:spLocks noGrp="1"/>
          </p:cNvSpPr>
          <p:nvPr>
            <p:ph sz="half" idx="2"/>
          </p:nvPr>
        </p:nvSpPr>
        <p:spPr>
          <a:xfrm>
            <a:off x="5077097" y="1935470"/>
            <a:ext cx="6404324" cy="4251960"/>
          </a:xfrm>
        </p:spPr>
        <p:txBody>
          <a:bodyPr/>
          <a:lstStyle/>
          <a:p>
            <a:pPr algn="r" rtl="1"/>
            <a:r>
              <a:rPr lang="he-IL" sz="1800" dirty="0"/>
              <a:t>במקומות שונים בעולם התפתחו סימני ידיים לשיח מכבד באספות של תנועות שמנסות לנהל שיח של קונצנזוס ובתנועות המחאה החברתית. בנוסף לאלו המוצגות פה, כל קבוצה יכולה לפתח תנועות משלה. תנועות נוספות המקובלות היום הן: </a:t>
            </a:r>
          </a:p>
          <a:p>
            <a:pPr algn="r" rtl="1"/>
            <a:r>
              <a:rPr lang="he-IL" sz="1800" dirty="0" smtClean="0"/>
              <a:t>הרימו את הקול: כפות הידיים למעלה, מקבילות לתקרה, ומורמות מעט מהמרפקים בתנועת "להרים את הגג". </a:t>
            </a:r>
          </a:p>
          <a:p>
            <a:pPr algn="r" rtl="1"/>
            <a:r>
              <a:rPr lang="he-IL" sz="1800" dirty="0" smtClean="0"/>
              <a:t>מתלבט/ת, בין הסכמה לאי-הסכמה: ידיים פשוטות לפנים, מקבילות לרצפה, כפות ידיים מכוונות מטה וזזות בתנועת "ככה ככה".</a:t>
            </a:r>
          </a:p>
          <a:p>
            <a:pPr algn="r" rtl="1"/>
            <a:r>
              <a:rPr lang="he-IL" sz="1800" dirty="0" smtClean="0"/>
              <a:t>שולח/ת אהבה לדובר/ת: סימן לב עם אצבעות מחוברות של שתי הידיים.</a:t>
            </a:r>
            <a:endParaRPr lang="he-IL" sz="1800" dirty="0"/>
          </a:p>
        </p:txBody>
      </p:sp>
      <p:pic>
        <p:nvPicPr>
          <p:cNvPr id="5" name="תמונה 4"/>
          <p:cNvPicPr/>
          <p:nvPr/>
        </p:nvPicPr>
        <p:blipFill>
          <a:blip r:embed="rId2" cstate="print">
            <a:extLst>
              <a:ext uri="{28A0092B-C50C-407E-A947-70E740481C1C}">
                <a14:useLocalDpi xmlns:a14="http://schemas.microsoft.com/office/drawing/2010/main" val="0"/>
              </a:ext>
            </a:extLst>
          </a:blip>
          <a:stretch>
            <a:fillRect/>
          </a:stretch>
        </p:blipFill>
        <p:spPr>
          <a:xfrm>
            <a:off x="98969" y="1929384"/>
            <a:ext cx="5114290" cy="3933190"/>
          </a:xfrm>
          <a:prstGeom prst="rect">
            <a:avLst/>
          </a:prstGeom>
        </p:spPr>
      </p:pic>
      <p:pic>
        <p:nvPicPr>
          <p:cNvPr id="6" name="Picture 6">
            <a:extLst>
              <a:ext uri="{FF2B5EF4-FFF2-40B4-BE49-F238E27FC236}">
                <a16:creationId xmlns:a16="http://schemas.microsoft.com/office/drawing/2014/main" xmlns="" id="{07CD1F0F-BB41-01A5-346C-AB4A5D737E7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9697162" y="5185189"/>
            <a:ext cx="2953977" cy="1846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1268685"/>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2">
      <a:majorFont>
        <a:latin typeface="FrankRuehl"/>
        <a:ea typeface=""/>
        <a:cs typeface=""/>
      </a:majorFont>
      <a:minorFont>
        <a:latin typeface="FrankRueh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emplate/>
  <TotalTime>214</TotalTime>
  <Words>254</Words>
  <Application>Microsoft Office PowerPoint</Application>
  <PresentationFormat>מסך רחב</PresentationFormat>
  <Paragraphs>42</Paragraphs>
  <Slides>9</Slides>
  <Notes>0</Notes>
  <HiddenSlides>0</HiddenSlides>
  <MMClips>0</MMClips>
  <ScaleCrop>false</ScaleCrop>
  <HeadingPairs>
    <vt:vector size="6" baseType="variant">
      <vt:variant>
        <vt:lpstr>גופנים בשימוש</vt:lpstr>
      </vt:variant>
      <vt:variant>
        <vt:i4>2</vt:i4>
      </vt:variant>
      <vt:variant>
        <vt:lpstr>ערכת נושא</vt:lpstr>
      </vt:variant>
      <vt:variant>
        <vt:i4>1</vt:i4>
      </vt:variant>
      <vt:variant>
        <vt:lpstr>כותרות שקופיות</vt:lpstr>
      </vt:variant>
      <vt:variant>
        <vt:i4>9</vt:i4>
      </vt:variant>
    </vt:vector>
  </HeadingPairs>
  <TitlesOfParts>
    <vt:vector size="12" baseType="lpstr">
      <vt:lpstr>Arial</vt:lpstr>
      <vt:lpstr>FrankRuehl</vt:lpstr>
      <vt:lpstr>SketchyVTI</vt:lpstr>
      <vt:lpstr>כשנושא הטבעונות עולה בכיתה</vt:lpstr>
      <vt:lpstr>מצגת של PowerPoint</vt:lpstr>
      <vt:lpstr>אוכלוסיות מיוחדות</vt:lpstr>
      <vt:lpstr>כלים מול הילדים/ות בכיתה – לפני הדיון</vt:lpstr>
      <vt:lpstr>כלים מול הילדים/ות – תוך כדי הדיון</vt:lpstr>
      <vt:lpstr>כלים אלטרנטיביים לדיון</vt:lpstr>
      <vt:lpstr>כלים מול המערכת – תוך כדי</vt:lpstr>
      <vt:lpstr>כלים מול המערכת – לפני ואחרי</vt:lpstr>
      <vt:lpstr>סימני ידיים לשיח דמוקרטי</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כשנושא הטבעונות עולה בכיתה</dc:title>
  <dc:creator>תום סיון</dc:creator>
  <cp:lastModifiedBy>חשבון Microsoft</cp:lastModifiedBy>
  <cp:revision>6</cp:revision>
  <dcterms:created xsi:type="dcterms:W3CDTF">2025-01-23T12:38:23Z</dcterms:created>
  <dcterms:modified xsi:type="dcterms:W3CDTF">2025-01-29T11:52:02Z</dcterms:modified>
</cp:coreProperties>
</file>