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2A4CC"/>
    <a:srgbClr val="51BFE2"/>
    <a:srgbClr val="E23F32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408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133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530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694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602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564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706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94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67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510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497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CF01-3376-4F74-A0F8-81B6330E1BE1}" type="datetimeFigureOut">
              <a:rPr lang="he-IL" smtClean="0"/>
              <a:t>י"א/חשון/תשפ"ה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B45AD-49CC-48EE-8510-4ABC3173A8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214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9135D80A-655F-39BA-B398-7E29CC14D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715" y="356009"/>
            <a:ext cx="7772400" cy="1333454"/>
          </a:xfrm>
        </p:spPr>
        <p:txBody>
          <a:bodyPr>
            <a:normAutofit/>
          </a:bodyPr>
          <a:lstStyle/>
          <a:p>
            <a:r>
              <a:rPr lang="he-IL" sz="5000" dirty="0">
                <a:solidFill>
                  <a:srgbClr val="51BFE2"/>
                </a:solidFill>
              </a:rPr>
              <a:t>לקראת יום </a:t>
            </a:r>
            <a:r>
              <a:rPr lang="he-IL" sz="5000" dirty="0" smtClean="0">
                <a:solidFill>
                  <a:srgbClr val="51BFE2"/>
                </a:solidFill>
              </a:rPr>
              <a:t>הסובלנות</a:t>
            </a:r>
            <a:r>
              <a:rPr lang="he-IL" sz="5000" dirty="0" smtClean="0">
                <a:solidFill>
                  <a:srgbClr val="C00000"/>
                </a:solidFill>
              </a:rPr>
              <a:t/>
            </a:r>
            <a:br>
              <a:rPr lang="he-IL" sz="5000" dirty="0" smtClean="0">
                <a:solidFill>
                  <a:srgbClr val="C00000"/>
                </a:solidFill>
              </a:rPr>
            </a:br>
            <a:r>
              <a:rPr lang="he-IL" sz="4000" dirty="0" smtClean="0">
                <a:solidFill>
                  <a:srgbClr val="E23F32"/>
                </a:solidFill>
              </a:rPr>
              <a:t>סובלנות ביחסים בכלל ועם בעלי-חיים בפרט </a:t>
            </a:r>
            <a:endParaRPr lang="he-IL" sz="4000" dirty="0">
              <a:solidFill>
                <a:srgbClr val="E23F32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5CCF1CEB-D35A-2B72-781A-C0BF7FDFD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5730650"/>
            <a:ext cx="6858000" cy="896576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rgbClr val="51BFE2"/>
                </a:solidFill>
              </a:rPr>
              <a:t>מרצה:</a:t>
            </a:r>
            <a:r>
              <a:rPr lang="en-US" dirty="0">
                <a:solidFill>
                  <a:srgbClr val="51BFE2"/>
                </a:solidFill>
              </a:rPr>
              <a:t> </a:t>
            </a:r>
            <a:r>
              <a:rPr lang="he-IL" dirty="0">
                <a:solidFill>
                  <a:srgbClr val="51BFE2"/>
                </a:solidFill>
              </a:rPr>
              <a:t>עמית </a:t>
            </a:r>
            <a:r>
              <a:rPr lang="he-IL" dirty="0" err="1">
                <a:solidFill>
                  <a:srgbClr val="51BFE2"/>
                </a:solidFill>
              </a:rPr>
              <a:t>פרלסון</a:t>
            </a:r>
            <a:endParaRPr lang="he-IL" dirty="0">
              <a:solidFill>
                <a:srgbClr val="51BFE2"/>
              </a:solidFill>
            </a:endParaRPr>
          </a:p>
          <a:p>
            <a:pPr>
              <a:spcBef>
                <a:spcPts val="600"/>
              </a:spcBef>
            </a:pPr>
            <a:r>
              <a:rPr lang="he-IL" sz="1700" dirty="0" smtClean="0">
                <a:solidFill>
                  <a:srgbClr val="E23F32"/>
                </a:solidFill>
              </a:rPr>
              <a:t>מכון </a:t>
            </a:r>
            <a:r>
              <a:rPr lang="he-IL" sz="1700" dirty="0">
                <a:solidFill>
                  <a:srgbClr val="E23F32"/>
                </a:solidFill>
              </a:rPr>
              <a:t>אדם וחיה, יחסי תלמידים </a:t>
            </a:r>
            <a:r>
              <a:rPr lang="he-IL" sz="1700" dirty="0" smtClean="0">
                <a:solidFill>
                  <a:srgbClr val="E23F32"/>
                </a:solidFill>
              </a:rPr>
              <a:t>ובעלי-חיים, תשפ"ה, מפגש 7,  11.11.2024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11" y="1862687"/>
            <a:ext cx="5564777" cy="37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0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05" y="206780"/>
            <a:ext cx="4615543" cy="811997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dirty="0">
                <a:solidFill>
                  <a:srgbClr val="22A4CC"/>
                </a:solidFill>
              </a:rPr>
              <a:t>תפקיד המחנכת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2197"/>
            <a:ext cx="3918857" cy="39188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43905" y="1236496"/>
            <a:ext cx="4615543" cy="5410260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>
              <a:spcAft>
                <a:spcPts val="1000"/>
              </a:spcAft>
            </a:pPr>
            <a:r>
              <a:rPr lang="he-IL" sz="2800" dirty="0"/>
              <a:t>חִנּוּךְ הוא תהליך מתמשך לאורך שנות החיים, שבו </a:t>
            </a:r>
            <a:r>
              <a:rPr lang="he-IL" sz="2800" dirty="0" smtClean="0"/>
              <a:t>מתבצעות</a:t>
            </a:r>
            <a:r>
              <a:rPr lang="he-IL" sz="2800" dirty="0"/>
              <a:t> למידה ורכישת </a:t>
            </a:r>
            <a:r>
              <a:rPr lang="he-IL" sz="2800" dirty="0" smtClean="0"/>
              <a:t>ידע, מיומנות</a:t>
            </a:r>
            <a:r>
              <a:rPr lang="he-IL" sz="2800" dirty="0"/>
              <a:t>, דרכי חשיבה, ערכים או עמדות.</a:t>
            </a:r>
          </a:p>
          <a:p>
            <a:pPr>
              <a:spcAft>
                <a:spcPts val="1000"/>
              </a:spcAft>
            </a:pPr>
            <a:r>
              <a:rPr lang="he-IL" sz="2800" dirty="0"/>
              <a:t>באופן זה אפשר להתבונן בתהליך החינוכי שבו אדם שרוי כמצבור של פעולות מכוונות המשפיעות על התנהגות האדם ועל עיצוב אישיותו.</a:t>
            </a:r>
          </a:p>
        </p:txBody>
      </p:sp>
    </p:spTree>
    <p:extLst>
      <p:ext uri="{BB962C8B-B14F-4D97-AF65-F5344CB8AC3E}">
        <p14:creationId xmlns:p14="http://schemas.microsoft.com/office/powerpoint/2010/main" val="399090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03" y="409344"/>
            <a:ext cx="4615543" cy="811997"/>
          </a:xfrm>
          <a:prstGeom prst="roundRect">
            <a:avLst/>
          </a:prstGeom>
          <a:solidFill>
            <a:srgbClr val="FFFFFF">
              <a:alpha val="40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dirty="0" smtClean="0">
                <a:solidFill>
                  <a:srgbClr val="22A4CC"/>
                </a:solidFill>
              </a:rPr>
              <a:t>למידה בנקאית</a:t>
            </a:r>
            <a:endParaRPr lang="he-IL" dirty="0">
              <a:solidFill>
                <a:srgbClr val="22A4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" y="1947795"/>
            <a:ext cx="3918857" cy="39188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43903" y="1630685"/>
            <a:ext cx="4615543" cy="4553075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>
              <a:spcAft>
                <a:spcPts val="1000"/>
              </a:spcAft>
            </a:pPr>
            <a:r>
              <a:rPr lang="he-IL" sz="2800" dirty="0"/>
              <a:t>פאולו </a:t>
            </a:r>
            <a:r>
              <a:rPr lang="he-IL" sz="2800" dirty="0" err="1"/>
              <a:t>פריירה</a:t>
            </a:r>
            <a:r>
              <a:rPr lang="he-IL" sz="2800" dirty="0"/>
              <a:t> תיאר את החינוך הבית </a:t>
            </a:r>
            <a:r>
              <a:rPr lang="he-IL" sz="2800" dirty="0" smtClean="0"/>
              <a:t>ספרי כ"חינוך בנקאי</a:t>
            </a:r>
            <a:r>
              <a:rPr lang="he-IL" sz="2800" dirty="0"/>
              <a:t>" שבו </a:t>
            </a:r>
            <a:r>
              <a:rPr lang="he-IL" sz="2800" dirty="0" smtClean="0"/>
              <a:t>המורים "מפקידים" ידע </a:t>
            </a:r>
            <a:r>
              <a:rPr lang="he-IL" sz="2800" dirty="0"/>
              <a:t>ב"חשבונות" של התלמידים כדי ש"יפרעו" אותו בעתיד </a:t>
            </a:r>
            <a:r>
              <a:rPr lang="he-IL" sz="2800" dirty="0" smtClean="0"/>
              <a:t>כלשהו.</a:t>
            </a:r>
          </a:p>
          <a:p>
            <a:pPr>
              <a:spcAft>
                <a:spcPts val="1000"/>
              </a:spcAft>
            </a:pPr>
            <a:r>
              <a:rPr lang="he-IL" sz="2800" dirty="0" smtClean="0"/>
              <a:t>כשמדברים/</a:t>
            </a:r>
            <a:r>
              <a:rPr lang="he-IL" sz="2800" dirty="0" err="1" smtClean="0"/>
              <a:t>ות</a:t>
            </a:r>
            <a:r>
              <a:rPr lang="he-IL" sz="2800" dirty="0" smtClean="0"/>
              <a:t> </a:t>
            </a:r>
            <a:r>
              <a:rPr lang="he-IL" sz="2800" dirty="0"/>
              <a:t>על דעות, מוסר, ערכים </a:t>
            </a:r>
            <a:r>
              <a:rPr lang="he-IL" sz="2800" dirty="0" smtClean="0"/>
              <a:t>ועוד – למידה </a:t>
            </a:r>
            <a:r>
              <a:rPr lang="he-IL" sz="2800" dirty="0"/>
              <a:t>בנקאית </a:t>
            </a:r>
            <a:r>
              <a:rPr lang="he-IL" sz="2800" dirty="0" smtClean="0"/>
              <a:t>אינה רלוונטית.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3114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516" y="206780"/>
            <a:ext cx="5088932" cy="811997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dirty="0" smtClean="0">
                <a:solidFill>
                  <a:srgbClr val="22A4CC"/>
                </a:solidFill>
              </a:rPr>
              <a:t>רעיונות חדשים</a:t>
            </a:r>
            <a:endParaRPr lang="he-IL" dirty="0">
              <a:solidFill>
                <a:srgbClr val="22A4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9394"/>
            <a:ext cx="3393418" cy="33934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0515" y="1225556"/>
            <a:ext cx="5088932" cy="5407763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>
              <a:spcAft>
                <a:spcPts val="1000"/>
              </a:spcAft>
            </a:pPr>
            <a:r>
              <a:rPr lang="he-IL" sz="2000" dirty="0"/>
              <a:t>תפקיד המחנכת </a:t>
            </a:r>
            <a:r>
              <a:rPr lang="he-IL" sz="2000" dirty="0" smtClean="0"/>
              <a:t>הוא להציף </a:t>
            </a:r>
            <a:r>
              <a:rPr lang="he-IL" sz="2000" dirty="0"/>
              <a:t>את הכיתה </a:t>
            </a:r>
            <a:r>
              <a:rPr lang="he-IL" sz="2000" dirty="0" smtClean="0"/>
              <a:t>במחשבות ובצורות </a:t>
            </a:r>
            <a:r>
              <a:rPr lang="he-IL" sz="2000" dirty="0"/>
              <a:t>חשיבה שתלמידים/</a:t>
            </a:r>
            <a:r>
              <a:rPr lang="he-IL" sz="2000" dirty="0" err="1"/>
              <a:t>ות</a:t>
            </a:r>
            <a:r>
              <a:rPr lang="he-IL" sz="2000" dirty="0"/>
              <a:t> בגיל הנתון יתקשו להגיע </a:t>
            </a:r>
            <a:r>
              <a:rPr lang="he-IL" sz="2000" dirty="0" smtClean="0"/>
              <a:t>אליהן בכוחות </a:t>
            </a:r>
            <a:r>
              <a:rPr lang="he-IL" sz="2000" dirty="0"/>
              <a:t>עצמם/ן.</a:t>
            </a:r>
          </a:p>
          <a:p>
            <a:pPr>
              <a:spcAft>
                <a:spcPts val="1000"/>
              </a:spcAft>
            </a:pPr>
            <a:r>
              <a:rPr lang="he-IL" sz="2000" dirty="0" smtClean="0"/>
              <a:t>הצפה כזו עשויה להיות קרובה </a:t>
            </a:r>
            <a:r>
              <a:rPr lang="he-IL" sz="2000" dirty="0"/>
              <a:t>ל"הוראה בנקאית</a:t>
            </a:r>
            <a:r>
              <a:rPr lang="he-IL" sz="2000" dirty="0" smtClean="0"/>
              <a:t>", </a:t>
            </a:r>
            <a:r>
              <a:rPr lang="he-IL" sz="2000" dirty="0"/>
              <a:t>אך בלי אמת אחת נכונה. המחנכת עוזרת לכיתה להבין דעות, </a:t>
            </a:r>
            <a:r>
              <a:rPr lang="he-IL" sz="2000" dirty="0" smtClean="0"/>
              <a:t>עמדות וידע </a:t>
            </a:r>
            <a:r>
              <a:rPr lang="he-IL" sz="2000" dirty="0"/>
              <a:t>חדש</a:t>
            </a:r>
            <a:r>
              <a:rPr lang="he-IL" sz="2000" dirty="0" smtClean="0"/>
              <a:t>.</a:t>
            </a:r>
            <a:endParaRPr lang="he-IL" sz="2000" dirty="0"/>
          </a:p>
          <a:p>
            <a:pPr marL="457200" indent="-457200">
              <a:spcAft>
                <a:spcPts val="1000"/>
              </a:spcAft>
              <a:buFont typeface="Calibri" panose="020F0502020204030204" pitchFamily="34" charset="0"/>
              <a:buChar char="―"/>
            </a:pPr>
            <a:r>
              <a:rPr lang="he-IL" sz="2000" dirty="0" smtClean="0"/>
              <a:t>איך אפשר להבין </a:t>
            </a:r>
            <a:r>
              <a:rPr lang="he-IL" sz="2000" dirty="0"/>
              <a:t>שגורילה או פיל </a:t>
            </a:r>
            <a:r>
              <a:rPr lang="he-IL" sz="2000" dirty="0" smtClean="0"/>
              <a:t>טבעונים </a:t>
            </a:r>
            <a:r>
              <a:rPr lang="he-IL" sz="2000" dirty="0"/>
              <a:t>– </a:t>
            </a:r>
            <a:r>
              <a:rPr lang="he-IL" sz="2000" dirty="0" smtClean="0"/>
              <a:t>מבחינת </a:t>
            </a:r>
            <a:r>
              <a:rPr lang="he-IL" sz="2000" dirty="0"/>
              <a:t>ערך תזונתי, </a:t>
            </a:r>
            <a:r>
              <a:rPr lang="he-IL" sz="2000" dirty="0" smtClean="0"/>
              <a:t>מבחינה </a:t>
            </a:r>
            <a:r>
              <a:rPr lang="he-IL" sz="2000" dirty="0"/>
              <a:t>אבולוציונית...</a:t>
            </a:r>
          </a:p>
          <a:p>
            <a:pPr marL="457200" indent="-457200">
              <a:spcAft>
                <a:spcPts val="1000"/>
              </a:spcAft>
              <a:buFont typeface="Calibri" panose="020F0502020204030204" pitchFamily="34" charset="0"/>
              <a:buChar char="―"/>
            </a:pPr>
            <a:r>
              <a:rPr lang="he-IL" sz="2000" dirty="0" smtClean="0"/>
              <a:t>ספורטאים </a:t>
            </a:r>
            <a:r>
              <a:rPr lang="he-IL" sz="2000" dirty="0"/>
              <a:t>כגון יובל שמלא (</a:t>
            </a:r>
            <a:r>
              <a:rPr lang="he-IL" sz="2000" dirty="0" err="1"/>
              <a:t>נינג'ה</a:t>
            </a:r>
            <a:r>
              <a:rPr lang="he-IL" sz="2000" dirty="0"/>
              <a:t> ישראל), גל פרידמן (אלוף אולימפי בגלישת רוח), אלכס </a:t>
            </a:r>
            <a:r>
              <a:rPr lang="he-IL" sz="2000" dirty="0" err="1"/>
              <a:t>חזנוב</a:t>
            </a:r>
            <a:r>
              <a:rPr lang="he-IL" sz="2000" dirty="0"/>
              <a:t> (טיפוס </a:t>
            </a:r>
            <a:r>
              <a:rPr lang="he-IL" sz="2000" dirty="0" err="1"/>
              <a:t>ונינג'ה</a:t>
            </a:r>
            <a:r>
              <a:rPr lang="he-IL" sz="2000" dirty="0"/>
              <a:t> ישראל).</a:t>
            </a:r>
          </a:p>
          <a:p>
            <a:pPr marL="457200" indent="-457200">
              <a:spcAft>
                <a:spcPts val="1000"/>
              </a:spcAft>
              <a:buFont typeface="Calibri" panose="020F0502020204030204" pitchFamily="34" charset="0"/>
              <a:buChar char="―"/>
            </a:pPr>
            <a:r>
              <a:rPr lang="he-IL" sz="2000" dirty="0"/>
              <a:t>האם זה אומר </a:t>
            </a:r>
            <a:r>
              <a:rPr lang="he-IL" sz="2000" dirty="0" smtClean="0"/>
              <a:t>שהטבעונות בריאה? נכונה? מוסרית?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4646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515" y="328706"/>
            <a:ext cx="5088932" cy="811997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sz="3600" dirty="0" smtClean="0">
                <a:solidFill>
                  <a:srgbClr val="22A4CC"/>
                </a:solidFill>
              </a:rPr>
              <a:t>שיחה </a:t>
            </a:r>
            <a:r>
              <a:rPr lang="he-IL" sz="3600" dirty="0">
                <a:solidFill>
                  <a:srgbClr val="22A4CC"/>
                </a:solidFill>
              </a:rPr>
              <a:t>פתוחה – הנחיית קבוצה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6102"/>
            <a:ext cx="3393418" cy="33934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99768" y="2142304"/>
            <a:ext cx="5088932" cy="2981014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>
              <a:spcAft>
                <a:spcPts val="1000"/>
              </a:spcAft>
            </a:pPr>
            <a:r>
              <a:rPr lang="he-IL" sz="2800" dirty="0"/>
              <a:t>הידע קיים בקבוצה. תפקיד המחנכת </a:t>
            </a:r>
            <a:r>
              <a:rPr lang="he-IL" sz="2800" dirty="0" smtClean="0"/>
              <a:t>הוא לעזור </a:t>
            </a:r>
            <a:r>
              <a:rPr lang="he-IL" sz="2800" dirty="0"/>
              <a:t>לידע לזרום, לקבוצות מיעוט להישמע, ובעיקר </a:t>
            </a:r>
            <a:r>
              <a:rPr lang="he-IL" sz="2800" dirty="0" smtClean="0"/>
              <a:t>לאפשר לתלמיד/ה להרגיש ביטחון בכיתה כדי </a:t>
            </a:r>
            <a:r>
              <a:rPr lang="he-IL" sz="2800" dirty="0"/>
              <a:t>להביא את </a:t>
            </a:r>
            <a:r>
              <a:rPr lang="he-IL" sz="2800" dirty="0" smtClean="0"/>
              <a:t>עצמו </a:t>
            </a:r>
            <a:r>
              <a:rPr lang="he-IL" sz="2800" dirty="0"/>
              <a:t>ואת </a:t>
            </a:r>
            <a:r>
              <a:rPr lang="he-IL" sz="2800" dirty="0" smtClean="0"/>
              <a:t>דעותיו.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10203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515" y="293870"/>
            <a:ext cx="5088932" cy="811997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sz="3600" dirty="0" smtClean="0">
                <a:solidFill>
                  <a:srgbClr val="22A4CC"/>
                </a:solidFill>
              </a:rPr>
              <a:t>דילמה פנימית</a:t>
            </a:r>
            <a:endParaRPr lang="he-IL" sz="3600" dirty="0">
              <a:solidFill>
                <a:srgbClr val="22A4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6102"/>
            <a:ext cx="3393418" cy="33934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0515" y="2857393"/>
            <a:ext cx="5088932" cy="1550835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>
              <a:spcAft>
                <a:spcPts val="1000"/>
              </a:spcAft>
            </a:pPr>
            <a:r>
              <a:rPr lang="he-IL" sz="2800" dirty="0"/>
              <a:t>להשתמש בכלים של ניהול </a:t>
            </a:r>
            <a:r>
              <a:rPr lang="he-IL" sz="2800" dirty="0" smtClean="0"/>
              <a:t>שיחה כדי לעזור </a:t>
            </a:r>
            <a:r>
              <a:rPr lang="he-IL" sz="2800" dirty="0"/>
              <a:t>לאינדיבידואלים בכיתה להגיע לדילמה הפנימית שלהם/ן.</a:t>
            </a:r>
          </a:p>
        </p:txBody>
      </p:sp>
    </p:spTree>
    <p:extLst>
      <p:ext uri="{BB962C8B-B14F-4D97-AF65-F5344CB8AC3E}">
        <p14:creationId xmlns:p14="http://schemas.microsoft.com/office/powerpoint/2010/main" val="321236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773F034-2F9B-BF76-B371-ADF2D51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515" y="293870"/>
            <a:ext cx="5088932" cy="811997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he-IL" sz="3600" dirty="0">
                <a:solidFill>
                  <a:srgbClr val="22A4CC"/>
                </a:solidFill>
              </a:rPr>
              <a:t>כלים שימושיים: תזכורת</a:t>
            </a:r>
            <a:endParaRPr lang="he-IL" sz="3600" dirty="0">
              <a:solidFill>
                <a:srgbClr val="22A4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6102"/>
            <a:ext cx="3393418" cy="33934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0515" y="2186465"/>
            <a:ext cx="5088932" cy="2892692"/>
          </a:xfrm>
          <a:prstGeom prst="roundRect">
            <a:avLst/>
          </a:prstGeom>
          <a:solidFill>
            <a:srgbClr val="FFFFFF">
              <a:alpha val="50196"/>
            </a:srgbClr>
          </a:solidFill>
        </p:spPr>
        <p:txBody>
          <a:bodyPr wrap="square" lIns="36000" tIns="72000" rIns="36000" bIns="36000" rtlCol="1">
            <a:spAutoFit/>
          </a:bodyPr>
          <a:lstStyle/>
          <a:p>
            <a:pPr marL="457200" indent="-45720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he-IL" sz="2800" dirty="0"/>
              <a:t>טריגרים</a:t>
            </a:r>
          </a:p>
          <a:p>
            <a:pPr marL="457200" indent="-45720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he-IL" sz="2800" dirty="0"/>
              <a:t>מקרה מבחן</a:t>
            </a:r>
          </a:p>
          <a:p>
            <a:pPr marL="457200" indent="-45720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he-IL" sz="2800" dirty="0"/>
              <a:t>משחקי תפקידים</a:t>
            </a:r>
          </a:p>
          <a:p>
            <a:pPr marL="457200" indent="-45720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he-IL" sz="2800" dirty="0"/>
              <a:t>משחקי פתרון קונפליקטים</a:t>
            </a:r>
          </a:p>
        </p:txBody>
      </p:sp>
    </p:spTree>
    <p:extLst>
      <p:ext uri="{BB962C8B-B14F-4D97-AF65-F5344CB8AC3E}">
        <p14:creationId xmlns:p14="http://schemas.microsoft.com/office/powerpoint/2010/main" val="37757493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180</Words>
  <Application>Microsoft Office PowerPoint</Application>
  <PresentationFormat>‫הצגה על המסך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לקראת יום הסובלנות סובלנות ביחסים בכלל ועם בעלי-חיים בפרט </vt:lpstr>
      <vt:lpstr>תפקיד המחנכת</vt:lpstr>
      <vt:lpstr>למידה בנקאית</vt:lpstr>
      <vt:lpstr>רעיונות חדשים</vt:lpstr>
      <vt:lpstr>שיחה פתוחה – הנחיית קבוצה</vt:lpstr>
      <vt:lpstr>דילמה פנימית</vt:lpstr>
      <vt:lpstr>כלים שימושיים: תזכורת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עלם</dc:creator>
  <cp:lastModifiedBy>חשבון Microsoft</cp:lastModifiedBy>
  <cp:revision>16</cp:revision>
  <dcterms:created xsi:type="dcterms:W3CDTF">2024-11-08T08:57:57Z</dcterms:created>
  <dcterms:modified xsi:type="dcterms:W3CDTF">2024-11-12T09:11:41Z</dcterms:modified>
</cp:coreProperties>
</file>