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C98"/>
    <a:srgbClr val="FFEFEF"/>
    <a:srgbClr val="FFCCCC"/>
    <a:srgbClr val="FFE5E5"/>
    <a:srgbClr val="ECF3FA"/>
    <a:srgbClr val="E4EEF8"/>
    <a:srgbClr val="A20000"/>
    <a:srgbClr val="DEEBF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380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930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814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631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2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3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2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822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71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757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052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07E5-5CFC-4C93-B80F-9746E11F4CEB}" type="datetimeFigureOut">
              <a:rPr lang="he-IL" smtClean="0"/>
              <a:t>ה'/חשון/תשפ"ה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ECE6-34FD-46F7-BDF8-AE35A28013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896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haai.org.il/?page_id=3713" TargetMode="External"/><Relationship Id="rId7" Type="http://schemas.openxmlformats.org/officeDocument/2006/relationships/hyperlink" Target="https://haai.org.il/wp-content/uploads/2022/10/%D7%90%D7%A4%D7%9C%D7%9C%D7%95-%D7%9C%D7%A4%D7%92%D7%95%D7%A9-%D7%97%D7%99%D7%95%D7%AA-%D7%91%D7%9E%D7%99%D7%9C%D7%99%D7%9D-%D7%AA%D7%9B%D7%A0%D7%95%D7%9F-%D7%A2%D7%96%D7%A8%D7%99-%D7%97%D7%99%D7%A0%D7%95%D7%9A-%D7%90%D7%95%D7%A7%D7%98%D7%95%D7%91%D7%A8-202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o.cet.ac.il/player/?document=032cac74-e0ec-40a5-aef6-22f6610e1e9b&amp;language=he" TargetMode="External"/><Relationship Id="rId5" Type="http://schemas.openxmlformats.org/officeDocument/2006/relationships/hyperlink" Target="https://lo.cet.ac.il/player/?document=1b946271-5a5e-430a-8218-78af75b154bb&amp;language=he" TargetMode="External"/><Relationship Id="rId10" Type="http://schemas.openxmlformats.org/officeDocument/2006/relationships/hyperlink" Target="https://lo.cet.ac.il/player/?document=6aee4273-51b4-4fdd-80f6-fd027074a9a6&amp;language=he#pageId=page_1" TargetMode="External"/><Relationship Id="rId4" Type="http://schemas.openxmlformats.org/officeDocument/2006/relationships/hyperlink" Target="a%20href=%22https:/il.lovepik.com/graphics/png/%22%3epng%20images%20from%20Lovepik.com%3c/a" TargetMode="External"/><Relationship Id="rId9" Type="http://schemas.openxmlformats.org/officeDocument/2006/relationships/hyperlink" Target="https://lo.cet.ac.il/player/?document=d4845693-7852-4bd9-956d-bf6cb65777b0&amp;language=he#pageId=page_5&amp;documentId=d4845693-7852-4bd9-956d-bf6cb65777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E4EE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080" y="2412204"/>
            <a:ext cx="2700000" cy="2700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81832" y="170018"/>
            <a:ext cx="8778428" cy="652502"/>
          </a:xfrm>
          <a:prstGeom prst="roundRect">
            <a:avLst/>
          </a:prstGeom>
          <a:solidFill>
            <a:srgbClr val="ECF3FA"/>
          </a:solidFill>
          <a:effectLst>
            <a:outerShdw blurRad="50800" dist="50800" dir="5400000" algn="ctr" rotWithShape="0">
              <a:srgbClr val="F6AC98"/>
            </a:outerShdw>
          </a:effectLst>
        </p:spPr>
        <p:txBody>
          <a:bodyPr tIns="36000" bIns="36000" anchor="ctr">
            <a:normAutofit/>
          </a:bodyPr>
          <a:lstStyle/>
          <a:p>
            <a:r>
              <a:rPr lang="he-IL" sz="3000" dirty="0" smtClean="0">
                <a:solidFill>
                  <a:srgbClr val="A20000"/>
                </a:solidFill>
                <a:cs typeface="+mn-cs"/>
              </a:rPr>
              <a:t>יום הסובלנות הבינלאומי ובעלי-חיים:</a:t>
            </a:r>
            <a:r>
              <a:rPr lang="en-US" sz="3000" dirty="0" smtClean="0">
                <a:solidFill>
                  <a:srgbClr val="A20000"/>
                </a:solidFill>
                <a:cs typeface="+mn-cs"/>
              </a:rPr>
              <a:t> </a:t>
            </a:r>
            <a:r>
              <a:rPr lang="he-IL" sz="3000" dirty="0" smtClean="0">
                <a:solidFill>
                  <a:srgbClr val="A20000"/>
                </a:solidFill>
                <a:cs typeface="+mn-cs"/>
              </a:rPr>
              <a:t>משאבים למורה</a:t>
            </a:r>
            <a:endParaRPr lang="he-IL" sz="3000" dirty="0">
              <a:solidFill>
                <a:srgbClr val="A20000"/>
              </a:solidFill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7284" y="1056523"/>
            <a:ext cx="2880000" cy="1024506"/>
          </a:xfrm>
          <a:prstGeom prst="roundRect">
            <a:avLst/>
          </a:prstGeom>
          <a:solidFill>
            <a:srgbClr val="FFEFEF"/>
          </a:solidFill>
          <a:effectLst>
            <a:outerShdw blurRad="50800" dist="38100" dir="5400000" algn="t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 rtlCol="1">
            <a:spAutoFit/>
          </a:bodyPr>
          <a:lstStyle/>
          <a:p>
            <a:pPr algn="ctr"/>
            <a:r>
              <a:rPr lang="he-IL" dirty="0" smtClean="0">
                <a:hlinkClick r:id="rId3"/>
              </a:rPr>
              <a:t>לחיות </a:t>
            </a:r>
            <a:r>
              <a:rPr lang="he-IL" dirty="0">
                <a:hlinkClick r:id="rId3"/>
              </a:rPr>
              <a:t>בשלום עם </a:t>
            </a:r>
            <a:r>
              <a:rPr lang="he-IL" dirty="0" smtClean="0">
                <a:hlinkClick r:id="rId3"/>
              </a:rPr>
              <a:t>סנוניות</a:t>
            </a:r>
            <a:endParaRPr lang="he-IL" dirty="0" smtClean="0"/>
          </a:p>
          <a:p>
            <a:r>
              <a:rPr lang="he-IL" sz="1400" dirty="0" smtClean="0"/>
              <a:t>דו-קיום עם סנוניות המקננות בבניינים ו"מלכלכות" – דרך הכנת לשלשיות</a:t>
            </a:r>
            <a:endParaRPr lang="he-IL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875901" y="4883275"/>
            <a:ext cx="1392194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700" dirty="0" smtClean="0">
                <a:hlinkClick r:id="rId4"/>
              </a:rPr>
              <a:t>תמונה: 380358432 </a:t>
            </a:r>
            <a:r>
              <a:rPr lang="en-US" sz="700" dirty="0" err="1" smtClean="0">
                <a:hlinkClick r:id="rId4"/>
              </a:rPr>
              <a:t>Lovepik</a:t>
            </a:r>
            <a:endParaRPr lang="he-IL" sz="700" dirty="0"/>
          </a:p>
        </p:txBody>
      </p:sp>
      <p:sp>
        <p:nvSpPr>
          <p:cNvPr id="9" name="מלבן מעוגל 8"/>
          <p:cNvSpPr/>
          <p:nvPr/>
        </p:nvSpPr>
        <p:spPr>
          <a:xfrm>
            <a:off x="6080260" y="3308908"/>
            <a:ext cx="2880000" cy="1637439"/>
          </a:xfrm>
          <a:prstGeom prst="roundRect">
            <a:avLst/>
          </a:prstGeom>
          <a:solidFill>
            <a:srgbClr val="FFEFEF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>
            <a:spAutoFit/>
          </a:bodyPr>
          <a:lstStyle/>
          <a:p>
            <a:pPr algn="ctr"/>
            <a:r>
              <a:rPr lang="he-IL" i="0" dirty="0" smtClean="0">
                <a:solidFill>
                  <a:srgbClr val="404040"/>
                </a:solidFill>
                <a:effectLst/>
                <a:latin typeface="Source Sans Pro"/>
                <a:hlinkClick r:id="rId5"/>
              </a:rPr>
              <a:t>חיות </a:t>
            </a:r>
            <a:r>
              <a:rPr lang="he-IL" i="0" dirty="0" err="1" smtClean="0">
                <a:solidFill>
                  <a:srgbClr val="404040"/>
                </a:solidFill>
                <a:effectLst/>
                <a:latin typeface="Source Sans Pro"/>
                <a:hlinkClick r:id="rId5"/>
              </a:rPr>
              <a:t>איתנו</a:t>
            </a:r>
            <a:r>
              <a:rPr lang="he-IL" b="0" i="0" dirty="0" smtClean="0">
                <a:solidFill>
                  <a:srgbClr val="404040"/>
                </a:solidFill>
                <a:effectLst/>
                <a:latin typeface="Source Sans Pro"/>
                <a:hlinkClick r:id="rId5"/>
              </a:rPr>
              <a:t> ד'-ה', יחידה 4: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Source Sans Pro"/>
                <a:hlinkClick r:id="rId5"/>
              </a:rPr>
              <a:t> </a:t>
            </a:r>
            <a:r>
              <a:rPr lang="he-IL" b="0" i="0" dirty="0" smtClean="0">
                <a:solidFill>
                  <a:srgbClr val="404040"/>
                </a:solidFill>
                <a:effectLst/>
                <a:latin typeface="Source Sans Pro"/>
                <a:hlinkClick r:id="rId5"/>
              </a:rPr>
              <a:t>למה כדאי לכול להתחשב גם בי?</a:t>
            </a:r>
            <a:r>
              <a:rPr lang="he-IL" b="0" i="0" dirty="0" smtClean="0">
                <a:solidFill>
                  <a:srgbClr val="404040"/>
                </a:solidFill>
                <a:effectLst/>
                <a:latin typeface="Source Sans Pro"/>
              </a:rPr>
              <a:t> עמ' 8-4 ועבודת בית</a:t>
            </a:r>
          </a:p>
          <a:p>
            <a:r>
              <a:rPr lang="he-IL" sz="1400" b="0" i="0" dirty="0" smtClean="0">
                <a:solidFill>
                  <a:srgbClr val="404040"/>
                </a:solidFill>
                <a:effectLst/>
                <a:latin typeface="Source Sans Pro"/>
              </a:rPr>
              <a:t>התחשבות בשכנים לא צפויים; הכלב שברח מנפצים</a:t>
            </a:r>
            <a:endParaRPr lang="he-IL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080260" y="1549294"/>
            <a:ext cx="2880000" cy="1637439"/>
          </a:xfrm>
          <a:prstGeom prst="roundRect">
            <a:avLst/>
          </a:prstGeom>
          <a:solidFill>
            <a:srgbClr val="FFEFEF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 rtlCol="1">
            <a:spAutoFit/>
          </a:bodyPr>
          <a:lstStyle/>
          <a:p>
            <a:pPr algn="ctr"/>
            <a:r>
              <a:rPr lang="he-IL" dirty="0" smtClean="0">
                <a:hlinkClick r:id="rId6"/>
              </a:rPr>
              <a:t>חיות </a:t>
            </a:r>
            <a:r>
              <a:rPr lang="he-IL" dirty="0" err="1" smtClean="0">
                <a:hlinkClick r:id="rId6"/>
              </a:rPr>
              <a:t>איתנו</a:t>
            </a:r>
            <a:r>
              <a:rPr lang="he-IL" dirty="0" smtClean="0">
                <a:hlinkClick r:id="rId6"/>
              </a:rPr>
              <a:t> ד'-ה', יחידה 3:</a:t>
            </a:r>
            <a:r>
              <a:rPr lang="en-US" dirty="0" smtClean="0">
                <a:hlinkClick r:id="rId6"/>
              </a:rPr>
              <a:t> </a:t>
            </a:r>
            <a:r>
              <a:rPr lang="he-IL" dirty="0" smtClean="0">
                <a:hlinkClick r:id="rId6"/>
              </a:rPr>
              <a:t>מה זה להיות חופשי?</a:t>
            </a:r>
            <a:endParaRPr lang="he-IL" dirty="0"/>
          </a:p>
          <a:p>
            <a:r>
              <a:rPr lang="he-IL" dirty="0" smtClean="0"/>
              <a:t>עמ' 7-3 ועבודת בית</a:t>
            </a:r>
          </a:p>
          <a:p>
            <a:r>
              <a:rPr lang="he-IL" sz="1400" dirty="0" smtClean="0"/>
              <a:t>שבי לעומת חופש; כשמכירים מישהו כשהוא כלוא – יודעים עליו מעט מדי</a:t>
            </a:r>
            <a:endParaRPr lang="he-IL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107284" y="5379278"/>
            <a:ext cx="2880000" cy="1024506"/>
          </a:xfrm>
          <a:prstGeom prst="roundRect">
            <a:avLst/>
          </a:prstGeom>
          <a:solidFill>
            <a:srgbClr val="FFEFEF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 rtlCol="1">
            <a:spAutoFit/>
          </a:bodyPr>
          <a:lstStyle/>
          <a:p>
            <a:pPr algn="ctr"/>
            <a:r>
              <a:rPr lang="he-IL" dirty="0" smtClean="0">
                <a:hlinkClick r:id="rId7"/>
              </a:rPr>
              <a:t>לפגוש חיות במילים</a:t>
            </a:r>
            <a:endParaRPr lang="he-IL" dirty="0" smtClean="0"/>
          </a:p>
          <a:p>
            <a:r>
              <a:rPr lang="he-IL" sz="1400" dirty="0">
                <a:solidFill>
                  <a:srgbClr val="404040"/>
                </a:solidFill>
                <a:latin typeface="Source Sans Pro"/>
              </a:rPr>
              <a:t>תכנון עזרי חינוך למפגשים הדדיים בין ילדים לבעלי-חיים </a:t>
            </a:r>
            <a:r>
              <a:rPr lang="he-IL" sz="1400" dirty="0" smtClean="0">
                <a:solidFill>
                  <a:srgbClr val="404040"/>
                </a:solidFill>
                <a:latin typeface="Source Sans Pro"/>
              </a:rPr>
              <a:t>בשבי</a:t>
            </a:r>
            <a:endParaRPr lang="he-IL" sz="1400" dirty="0">
              <a:solidFill>
                <a:srgbClr val="404040"/>
              </a:solidFill>
              <a:latin typeface="Source Sans Pro"/>
            </a:endParaRPr>
          </a:p>
        </p:txBody>
      </p:sp>
      <p:pic>
        <p:nvPicPr>
          <p:cNvPr id="13" name="תמונה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35" y="1022817"/>
            <a:ext cx="1296000" cy="4906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1832" y="3913444"/>
            <a:ext cx="2880000" cy="1637439"/>
          </a:xfrm>
          <a:prstGeom prst="roundRect">
            <a:avLst/>
          </a:prstGeom>
          <a:solidFill>
            <a:srgbClr val="FFEFEF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 rtlCol="1">
            <a:spAutoFit/>
          </a:bodyPr>
          <a:lstStyle/>
          <a:p>
            <a:pPr algn="ctr"/>
            <a:r>
              <a:rPr lang="he-IL" dirty="0" smtClean="0">
                <a:hlinkClick r:id="rId6"/>
              </a:rPr>
              <a:t>חיות </a:t>
            </a:r>
            <a:r>
              <a:rPr lang="he-IL" dirty="0" err="1" smtClean="0">
                <a:hlinkClick r:id="rId6"/>
              </a:rPr>
              <a:t>איתנו</a:t>
            </a:r>
            <a:r>
              <a:rPr lang="he-IL" dirty="0" smtClean="0">
                <a:hlinkClick r:id="rId6"/>
              </a:rPr>
              <a:t> ב'-ג', יחידה 1:</a:t>
            </a:r>
            <a:r>
              <a:rPr lang="en-US" dirty="0" smtClean="0">
                <a:hlinkClick r:id="rId6"/>
              </a:rPr>
              <a:t> </a:t>
            </a:r>
            <a:r>
              <a:rPr lang="he-IL" dirty="0" smtClean="0">
                <a:hlinkClick r:id="rId6"/>
              </a:rPr>
              <a:t>איך יודעים מה חיות מרגישות?</a:t>
            </a:r>
            <a:r>
              <a:rPr lang="he-IL" dirty="0" smtClean="0"/>
              <a:t> </a:t>
            </a:r>
          </a:p>
          <a:p>
            <a:r>
              <a:rPr lang="he-IL" sz="1400" dirty="0" smtClean="0"/>
              <a:t>הבנת רגשות בעלי-חיים כבסיס להתחשבות בהם</a:t>
            </a:r>
            <a:endParaRPr lang="he-IL" sz="1400" dirty="0"/>
          </a:p>
        </p:txBody>
      </p:sp>
      <p:sp>
        <p:nvSpPr>
          <p:cNvPr id="15" name="מלבן מעוגל 14"/>
          <p:cNvSpPr/>
          <p:nvPr/>
        </p:nvSpPr>
        <p:spPr>
          <a:xfrm>
            <a:off x="6080260" y="5089283"/>
            <a:ext cx="2880000" cy="1637439"/>
          </a:xfrm>
          <a:prstGeom prst="roundRect">
            <a:avLst/>
          </a:prstGeom>
          <a:solidFill>
            <a:srgbClr val="FFEFEF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>
            <a:spAutoFit/>
          </a:bodyPr>
          <a:lstStyle/>
          <a:p>
            <a:pPr algn="ctr"/>
            <a:r>
              <a:rPr lang="he-IL" i="0" dirty="0" smtClean="0">
                <a:solidFill>
                  <a:srgbClr val="404040"/>
                </a:solidFill>
                <a:effectLst/>
                <a:latin typeface="Source Sans Pro"/>
                <a:hlinkClick r:id="rId9"/>
              </a:rPr>
              <a:t>חיות </a:t>
            </a:r>
            <a:r>
              <a:rPr lang="he-IL" i="0" dirty="0" err="1" smtClean="0">
                <a:solidFill>
                  <a:srgbClr val="404040"/>
                </a:solidFill>
                <a:effectLst/>
                <a:latin typeface="Source Sans Pro"/>
                <a:hlinkClick r:id="rId9"/>
              </a:rPr>
              <a:t>איתנו</a:t>
            </a:r>
            <a:r>
              <a:rPr lang="he-IL" b="0" i="0" dirty="0" smtClean="0">
                <a:solidFill>
                  <a:srgbClr val="404040"/>
                </a:solidFill>
                <a:effectLst/>
                <a:latin typeface="Source Sans Pro"/>
                <a:hlinkClick r:id="rId9"/>
              </a:rPr>
              <a:t> ד'-ה', יחידה 5: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Source Sans Pro"/>
                <a:hlinkClick r:id="rId9"/>
              </a:rPr>
              <a:t> </a:t>
            </a:r>
            <a:r>
              <a:rPr lang="he-IL" b="0" i="0" dirty="0" smtClean="0">
                <a:solidFill>
                  <a:srgbClr val="404040"/>
                </a:solidFill>
                <a:effectLst/>
                <a:latin typeface="Source Sans Pro"/>
                <a:hlinkClick r:id="rId9"/>
              </a:rPr>
              <a:t>איך נתחשב ברצונות שונים בבת אחת?</a:t>
            </a:r>
            <a:r>
              <a:rPr lang="he-IL" b="0" i="0" dirty="0" smtClean="0">
                <a:solidFill>
                  <a:srgbClr val="404040"/>
                </a:solidFill>
                <a:effectLst/>
                <a:latin typeface="Source Sans Pro"/>
              </a:rPr>
              <a:t> עמ' 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Source Sans Pro"/>
              </a:rPr>
              <a:t>10-5</a:t>
            </a:r>
            <a:endParaRPr lang="he-IL" b="0" i="0" dirty="0" smtClean="0">
              <a:solidFill>
                <a:srgbClr val="404040"/>
              </a:solidFill>
              <a:effectLst/>
              <a:latin typeface="Source Sans Pro"/>
            </a:endParaRPr>
          </a:p>
          <a:p>
            <a:r>
              <a:rPr lang="he-IL" sz="1400" dirty="0" smtClean="0">
                <a:solidFill>
                  <a:srgbClr val="404040"/>
                </a:solidFill>
                <a:latin typeface="Source Sans Pro"/>
              </a:rPr>
              <a:t>התחשבות באחרים בחיים משותפים; שחרור כלב בחוץ ללא רצועה</a:t>
            </a:r>
            <a:endParaRPr lang="he-IL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572" y="2196810"/>
            <a:ext cx="2880000" cy="1569336"/>
          </a:xfrm>
          <a:prstGeom prst="roundRect">
            <a:avLst/>
          </a:prstGeom>
          <a:solidFill>
            <a:srgbClr val="FFEFEF"/>
          </a:solidFill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 lIns="72000" tIns="108000" rIns="108000" bIns="108000" rtlCol="1">
            <a:spAutoFit/>
          </a:bodyPr>
          <a:lstStyle/>
          <a:p>
            <a:pPr algn="ctr"/>
            <a:r>
              <a:rPr lang="he-IL" dirty="0" smtClean="0">
                <a:hlinkClick r:id="rId10"/>
              </a:rPr>
              <a:t>חיות </a:t>
            </a:r>
            <a:r>
              <a:rPr lang="he-IL" dirty="0" err="1" smtClean="0">
                <a:hlinkClick r:id="rId10"/>
              </a:rPr>
              <a:t>איתנו</a:t>
            </a:r>
            <a:r>
              <a:rPr lang="he-IL" dirty="0" smtClean="0">
                <a:hlinkClick r:id="rId10"/>
              </a:rPr>
              <a:t> ב'-ג', יחידה 4:</a:t>
            </a:r>
            <a:r>
              <a:rPr lang="en-US" dirty="0" smtClean="0">
                <a:hlinkClick r:id="rId10"/>
              </a:rPr>
              <a:t> </a:t>
            </a:r>
            <a:r>
              <a:rPr lang="he-IL" dirty="0" smtClean="0">
                <a:hlinkClick r:id="rId10"/>
              </a:rPr>
              <a:t>איך יודעים יוצרות קשר?</a:t>
            </a:r>
            <a:r>
              <a:rPr lang="he-IL" dirty="0" smtClean="0"/>
              <a:t> </a:t>
            </a:r>
          </a:p>
          <a:p>
            <a:r>
              <a:rPr lang="he-IL" sz="1400" dirty="0" smtClean="0"/>
              <a:t>הקשבה למישהו שלא מדבר בשפה שלנו; כדי להתקרב לחיה צריך ידע עליה, סבלנות והסכמה מצידה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2279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8541</TotalTime>
  <Words>126</Words>
  <Application>Microsoft Office PowerPoint</Application>
  <PresentationFormat>‫הצגה על המסך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Times New Roman</vt:lpstr>
      <vt:lpstr>ערכת נושא Office</vt:lpstr>
      <vt:lpstr>יום הסובלנות הבינלאומי ובעלי-חיים: משאבים למורה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חשבון Microsoft</dc:creator>
  <cp:lastModifiedBy>חשבון Microsoft</cp:lastModifiedBy>
  <cp:revision>55</cp:revision>
  <dcterms:created xsi:type="dcterms:W3CDTF">2024-11-06T10:53:31Z</dcterms:created>
  <dcterms:modified xsi:type="dcterms:W3CDTF">2024-11-12T09:15:02Z</dcterms:modified>
</cp:coreProperties>
</file>