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63" r:id="rId5"/>
    <p:sldId id="259" r:id="rId6"/>
    <p:sldId id="260" r:id="rId7"/>
    <p:sldId id="261" r:id="rId8"/>
    <p:sldId id="262" r:id="rId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C5B0"/>
    <a:srgbClr val="86CCBA"/>
    <a:srgbClr val="DEF1EC"/>
    <a:srgbClr val="FFFFFF"/>
    <a:srgbClr val="9A0000"/>
    <a:srgbClr val="CFEEF3"/>
    <a:srgbClr val="C1EB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596" autoAdjust="0"/>
    <p:restoredTop sz="94660"/>
  </p:normalViewPr>
  <p:slideViewPr>
    <p:cSldViewPr snapToGrid="0">
      <p:cViewPr varScale="1">
        <p:scale>
          <a:sx n="116" d="100"/>
          <a:sy n="116" d="100"/>
        </p:scale>
        <p:origin x="9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A0686DFF-366F-4DA1-961B-8D404616368B}" type="datetimeFigureOut">
              <a:rPr lang="he-IL" smtClean="0"/>
              <a:t>כ"ז/תשרי/תשפ"ה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7BD6308-0770-41AE-A0E3-21FAFE46D717}" type="slidenum">
              <a:rPr lang="he-IL" smtClean="0"/>
              <a:t>‹#›</a:t>
            </a:fld>
            <a:endParaRPr lang="he-IL"/>
          </a:p>
        </p:txBody>
      </p:sp>
    </p:spTree>
    <p:extLst>
      <p:ext uri="{BB962C8B-B14F-4D97-AF65-F5344CB8AC3E}">
        <p14:creationId xmlns:p14="http://schemas.microsoft.com/office/powerpoint/2010/main" val="364498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A0686DFF-366F-4DA1-961B-8D404616368B}" type="datetimeFigureOut">
              <a:rPr lang="he-IL" smtClean="0"/>
              <a:t>כ"ז/תשרי/תשפ"ה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7BD6308-0770-41AE-A0E3-21FAFE46D717}" type="slidenum">
              <a:rPr lang="he-IL" smtClean="0"/>
              <a:t>‹#›</a:t>
            </a:fld>
            <a:endParaRPr lang="he-IL"/>
          </a:p>
        </p:txBody>
      </p:sp>
    </p:spTree>
    <p:extLst>
      <p:ext uri="{BB962C8B-B14F-4D97-AF65-F5344CB8AC3E}">
        <p14:creationId xmlns:p14="http://schemas.microsoft.com/office/powerpoint/2010/main" val="50156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A0686DFF-366F-4DA1-961B-8D404616368B}" type="datetimeFigureOut">
              <a:rPr lang="he-IL" smtClean="0"/>
              <a:t>כ"ז/תשרי/תשפ"ה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7BD6308-0770-41AE-A0E3-21FAFE46D717}" type="slidenum">
              <a:rPr lang="he-IL" smtClean="0"/>
              <a:t>‹#›</a:t>
            </a:fld>
            <a:endParaRPr lang="he-IL"/>
          </a:p>
        </p:txBody>
      </p:sp>
    </p:spTree>
    <p:extLst>
      <p:ext uri="{BB962C8B-B14F-4D97-AF65-F5344CB8AC3E}">
        <p14:creationId xmlns:p14="http://schemas.microsoft.com/office/powerpoint/2010/main" val="220230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A0686DFF-366F-4DA1-961B-8D404616368B}" type="datetimeFigureOut">
              <a:rPr lang="he-IL" smtClean="0"/>
              <a:t>כ"ז/תשרי/תשפ"ה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7BD6308-0770-41AE-A0E3-21FAFE46D717}" type="slidenum">
              <a:rPr lang="he-IL" smtClean="0"/>
              <a:t>‹#›</a:t>
            </a:fld>
            <a:endParaRPr lang="he-IL"/>
          </a:p>
        </p:txBody>
      </p:sp>
    </p:spTree>
    <p:extLst>
      <p:ext uri="{BB962C8B-B14F-4D97-AF65-F5344CB8AC3E}">
        <p14:creationId xmlns:p14="http://schemas.microsoft.com/office/powerpoint/2010/main" val="277062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A0686DFF-366F-4DA1-961B-8D404616368B}" type="datetimeFigureOut">
              <a:rPr lang="he-IL" smtClean="0"/>
              <a:t>כ"ז/תשרי/תשפ"ה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7BD6308-0770-41AE-A0E3-21FAFE46D717}" type="slidenum">
              <a:rPr lang="he-IL" smtClean="0"/>
              <a:t>‹#›</a:t>
            </a:fld>
            <a:endParaRPr lang="he-IL"/>
          </a:p>
        </p:txBody>
      </p:sp>
    </p:spTree>
    <p:extLst>
      <p:ext uri="{BB962C8B-B14F-4D97-AF65-F5344CB8AC3E}">
        <p14:creationId xmlns:p14="http://schemas.microsoft.com/office/powerpoint/2010/main" val="298587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A0686DFF-366F-4DA1-961B-8D404616368B}" type="datetimeFigureOut">
              <a:rPr lang="he-IL" smtClean="0"/>
              <a:t>כ"ז/תשרי/תשפ"ה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7BD6308-0770-41AE-A0E3-21FAFE46D717}" type="slidenum">
              <a:rPr lang="he-IL" smtClean="0"/>
              <a:t>‹#›</a:t>
            </a:fld>
            <a:endParaRPr lang="he-IL"/>
          </a:p>
        </p:txBody>
      </p:sp>
    </p:spTree>
    <p:extLst>
      <p:ext uri="{BB962C8B-B14F-4D97-AF65-F5344CB8AC3E}">
        <p14:creationId xmlns:p14="http://schemas.microsoft.com/office/powerpoint/2010/main" val="142003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A0686DFF-366F-4DA1-961B-8D404616368B}" type="datetimeFigureOut">
              <a:rPr lang="he-IL" smtClean="0"/>
              <a:t>כ"ז/תשרי/תשפ"ה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7BD6308-0770-41AE-A0E3-21FAFE46D717}" type="slidenum">
              <a:rPr lang="he-IL" smtClean="0"/>
              <a:t>‹#›</a:t>
            </a:fld>
            <a:endParaRPr lang="he-IL"/>
          </a:p>
        </p:txBody>
      </p:sp>
    </p:spTree>
    <p:extLst>
      <p:ext uri="{BB962C8B-B14F-4D97-AF65-F5344CB8AC3E}">
        <p14:creationId xmlns:p14="http://schemas.microsoft.com/office/powerpoint/2010/main" val="135293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A0686DFF-366F-4DA1-961B-8D404616368B}" type="datetimeFigureOut">
              <a:rPr lang="he-IL" smtClean="0"/>
              <a:t>כ"ז/תשרי/תשפ"ה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7BD6308-0770-41AE-A0E3-21FAFE46D717}" type="slidenum">
              <a:rPr lang="he-IL" smtClean="0"/>
              <a:t>‹#›</a:t>
            </a:fld>
            <a:endParaRPr lang="he-IL"/>
          </a:p>
        </p:txBody>
      </p:sp>
    </p:spTree>
    <p:extLst>
      <p:ext uri="{BB962C8B-B14F-4D97-AF65-F5344CB8AC3E}">
        <p14:creationId xmlns:p14="http://schemas.microsoft.com/office/powerpoint/2010/main" val="3962285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86DFF-366F-4DA1-961B-8D404616368B}" type="datetimeFigureOut">
              <a:rPr lang="he-IL" smtClean="0"/>
              <a:t>כ"ז/תשרי/תשפ"ה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7BD6308-0770-41AE-A0E3-21FAFE46D717}" type="slidenum">
              <a:rPr lang="he-IL" smtClean="0"/>
              <a:t>‹#›</a:t>
            </a:fld>
            <a:endParaRPr lang="he-IL"/>
          </a:p>
        </p:txBody>
      </p:sp>
    </p:spTree>
    <p:extLst>
      <p:ext uri="{BB962C8B-B14F-4D97-AF65-F5344CB8AC3E}">
        <p14:creationId xmlns:p14="http://schemas.microsoft.com/office/powerpoint/2010/main" val="110695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A0686DFF-366F-4DA1-961B-8D404616368B}" type="datetimeFigureOut">
              <a:rPr lang="he-IL" smtClean="0"/>
              <a:t>כ"ז/תשרי/תשפ"ה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7BD6308-0770-41AE-A0E3-21FAFE46D717}" type="slidenum">
              <a:rPr lang="he-IL" smtClean="0"/>
              <a:t>‹#›</a:t>
            </a:fld>
            <a:endParaRPr lang="he-IL"/>
          </a:p>
        </p:txBody>
      </p:sp>
    </p:spTree>
    <p:extLst>
      <p:ext uri="{BB962C8B-B14F-4D97-AF65-F5344CB8AC3E}">
        <p14:creationId xmlns:p14="http://schemas.microsoft.com/office/powerpoint/2010/main" val="200036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A0686DFF-366F-4DA1-961B-8D404616368B}" type="datetimeFigureOut">
              <a:rPr lang="he-IL" smtClean="0"/>
              <a:t>כ"ז/תשרי/תשפ"ה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7BD6308-0770-41AE-A0E3-21FAFE46D717}" type="slidenum">
              <a:rPr lang="he-IL" smtClean="0"/>
              <a:t>‹#›</a:t>
            </a:fld>
            <a:endParaRPr lang="he-IL"/>
          </a:p>
        </p:txBody>
      </p:sp>
    </p:spTree>
    <p:extLst>
      <p:ext uri="{BB962C8B-B14F-4D97-AF65-F5344CB8AC3E}">
        <p14:creationId xmlns:p14="http://schemas.microsoft.com/office/powerpoint/2010/main" val="32167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86DFF-366F-4DA1-961B-8D404616368B}" type="datetimeFigureOut">
              <a:rPr lang="he-IL" smtClean="0"/>
              <a:t>כ"ז/תשרי/תשפ"ה</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D6308-0770-41AE-A0E3-21FAFE46D717}" type="slidenum">
              <a:rPr lang="he-IL" smtClean="0"/>
              <a:t>‹#›</a:t>
            </a:fld>
            <a:endParaRPr lang="he-IL"/>
          </a:p>
        </p:txBody>
      </p:sp>
    </p:spTree>
    <p:extLst>
      <p:ext uri="{BB962C8B-B14F-4D97-AF65-F5344CB8AC3E}">
        <p14:creationId xmlns:p14="http://schemas.microsoft.com/office/powerpoint/2010/main" val="3420460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pop.education.gov.il/tchumey_daat/mada-tehnologia/chativat-beynayim/mada-technologia-pedagogia/curriculum/" TargetMode="External"/><Relationship Id="rId7" Type="http://schemas.openxmlformats.org/officeDocument/2006/relationships/hyperlink" Target="https://meyda.education.gov.il/files/Mazkirut_Pedagogit/Hevra/newtochnitpsyc.pdf" TargetMode="External"/><Relationship Id="rId2" Type="http://schemas.openxmlformats.org/officeDocument/2006/relationships/hyperlink" Target="https://pop.education.gov.il/tchumey_daat/mada-tehnologia/yesodi/technology-science-pedagogy/curriculum/" TargetMode="External"/><Relationship Id="rId1" Type="http://schemas.openxmlformats.org/officeDocument/2006/relationships/slideLayout" Target="../slideLayouts/slideLayout1.xml"/><Relationship Id="rId6" Type="http://schemas.openxmlformats.org/officeDocument/2006/relationships/hyperlink" Target="https://meyda.education.gov.il/files/Mazkirut_Pedagogit/Chaklaut/tocnithalima25.pdf" TargetMode="External"/><Relationship Id="rId5" Type="http://schemas.openxmlformats.org/officeDocument/2006/relationships/hyperlink" Target="https://meyda.education.gov.il/files/Mazkirut_Pedagogit/biology/silabus/animal_behavior.docx" TargetMode="External"/><Relationship Id="rId4" Type="http://schemas.openxmlformats.org/officeDocument/2006/relationships/hyperlink" Target="https://pop.education.gov.il/tchumey_daat/biologya/chativa-elyona/biology-pedagogy/curriculum-not-specializ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youtu.be/P0zgzB0F_bI" TargetMode="External"/><Relationship Id="rId2" Type="http://schemas.openxmlformats.org/officeDocument/2006/relationships/hyperlink" Target="https://youtu.be/799OObaYlSg?si=f8MPFYzHTvWWq6u3" TargetMode="External"/><Relationship Id="rId1" Type="http://schemas.openxmlformats.org/officeDocument/2006/relationships/slideLayout" Target="../slideLayouts/slideLayout1.xml"/><Relationship Id="rId4" Type="http://schemas.openxmlformats.org/officeDocument/2006/relationships/hyperlink" Target="https://lo.cet.ac.il/player/?document=be06efca-d071-45f3-98ec-d7be28d6a472&amp;language=he#pageId=page_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onted.ox.ac.uk/courses/samples/animal-behaviour-an-introduction-online/index.html" TargetMode="External"/><Relationship Id="rId2" Type="http://schemas.openxmlformats.org/officeDocument/2006/relationships/hyperlink" Target="https://www.esf.edu/biology/faculty/documents/Tinbergen1963onethology.pdf" TargetMode="External"/><Relationship Id="rId1" Type="http://schemas.openxmlformats.org/officeDocument/2006/relationships/slideLayout" Target="../slideLayouts/slideLayout1.xml"/><Relationship Id="rId5" Type="http://schemas.openxmlformats.org/officeDocument/2006/relationships/hyperlink" Target="https://www.ncbi.nlm.nih.gov/pmc/articles/PMC3181986/" TargetMode="External"/><Relationship Id="rId4" Type="http://schemas.openxmlformats.org/officeDocument/2006/relationships/hyperlink" Target="https://books.google.co.il/books?id=0I85ioJQ4WUC&amp;printsec=frontcover&amp;source=gbs_book_other_versions#v=onepage&amp;q&amp;f=fals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jobloggs/8836653729/"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cats.org.uk/help-and-advice/cat-behaviour/scratching" TargetMode="External"/><Relationship Id="rId4" Type="http://schemas.openxmlformats.org/officeDocument/2006/relationships/hyperlink" Target="https://www.youtube.com/shorts/jWYXd_yi-1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DEF1EC"/>
            </a:gs>
          </a:gsLst>
          <a:lin ang="5400000" scaled="1"/>
        </a:grad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0" y="2486025"/>
            <a:ext cx="9144000" cy="4371975"/>
          </a:xfrm>
          <a:prstGeom prst="rect">
            <a:avLst/>
          </a:prstGeom>
        </p:spPr>
      </p:pic>
      <p:sp>
        <p:nvSpPr>
          <p:cNvPr id="2" name="כותרת 1"/>
          <p:cNvSpPr>
            <a:spLocks noGrp="1"/>
          </p:cNvSpPr>
          <p:nvPr>
            <p:ph type="ctrTitle"/>
          </p:nvPr>
        </p:nvSpPr>
        <p:spPr>
          <a:xfrm>
            <a:off x="348048" y="490174"/>
            <a:ext cx="8447903" cy="626076"/>
          </a:xfrm>
          <a:prstGeom prst="roundRect">
            <a:avLst/>
          </a:prstGeom>
          <a:solidFill>
            <a:schemeClr val="bg1"/>
          </a:solidFill>
        </p:spPr>
        <p:txBody>
          <a:bodyPr>
            <a:normAutofit fontScale="90000"/>
          </a:bodyPr>
          <a:lstStyle/>
          <a:p>
            <a:r>
              <a:rPr lang="he-IL" sz="4000" dirty="0" smtClean="0">
                <a:solidFill>
                  <a:srgbClr val="C00000"/>
                </a:solidFill>
                <a:cs typeface="+mn-cs"/>
              </a:rPr>
              <a:t>מדע רווחת בעלי-החיים בבית-הספר היסודי</a:t>
            </a:r>
            <a:endParaRPr lang="he-IL" sz="4000" dirty="0">
              <a:solidFill>
                <a:srgbClr val="C00000"/>
              </a:solidFill>
              <a:cs typeface="+mn-cs"/>
            </a:endParaRPr>
          </a:p>
        </p:txBody>
      </p:sp>
      <p:sp>
        <p:nvSpPr>
          <p:cNvPr id="3" name="כותרת משנה 2"/>
          <p:cNvSpPr>
            <a:spLocks noGrp="1"/>
          </p:cNvSpPr>
          <p:nvPr>
            <p:ph type="subTitle" idx="1"/>
          </p:nvPr>
        </p:nvSpPr>
        <p:spPr>
          <a:xfrm>
            <a:off x="1133999" y="1345107"/>
            <a:ext cx="6876000" cy="912061"/>
          </a:xfrm>
        </p:spPr>
        <p:txBody>
          <a:bodyPr>
            <a:noAutofit/>
          </a:bodyPr>
          <a:lstStyle/>
          <a:p>
            <a:r>
              <a:rPr lang="he-IL" dirty="0" smtClean="0">
                <a:solidFill>
                  <a:srgbClr val="9A0000"/>
                </a:solidFill>
              </a:rPr>
              <a:t>יחסי תלמידים ובעלי-חיים, מפגש 6, 28.10.2024</a:t>
            </a:r>
          </a:p>
          <a:p>
            <a:r>
              <a:rPr lang="he-IL" dirty="0" smtClean="0">
                <a:solidFill>
                  <a:srgbClr val="9A0000"/>
                </a:solidFill>
              </a:rPr>
              <a:t>מנחה:</a:t>
            </a:r>
            <a:r>
              <a:rPr lang="en-US" dirty="0" smtClean="0">
                <a:solidFill>
                  <a:srgbClr val="9A0000"/>
                </a:solidFill>
              </a:rPr>
              <a:t> </a:t>
            </a:r>
            <a:r>
              <a:rPr lang="he-IL" dirty="0" smtClean="0">
                <a:solidFill>
                  <a:srgbClr val="9A0000"/>
                </a:solidFill>
              </a:rPr>
              <a:t>ד"ר אריאל </a:t>
            </a:r>
            <a:r>
              <a:rPr lang="he-IL" dirty="0" err="1" smtClean="0">
                <a:solidFill>
                  <a:srgbClr val="9A0000"/>
                </a:solidFill>
              </a:rPr>
              <a:t>צבל</a:t>
            </a:r>
            <a:r>
              <a:rPr lang="he-IL" dirty="0" smtClean="0">
                <a:solidFill>
                  <a:srgbClr val="9A0000"/>
                </a:solidFill>
              </a:rPr>
              <a:t>; מרצה אורח:</a:t>
            </a:r>
            <a:r>
              <a:rPr lang="en-US" dirty="0" smtClean="0">
                <a:solidFill>
                  <a:srgbClr val="9A0000"/>
                </a:solidFill>
              </a:rPr>
              <a:t> </a:t>
            </a:r>
            <a:r>
              <a:rPr lang="he-IL" dirty="0" smtClean="0">
                <a:solidFill>
                  <a:srgbClr val="9A0000"/>
                </a:solidFill>
              </a:rPr>
              <a:t>ד"ר רועי מנדל-</a:t>
            </a:r>
            <a:r>
              <a:rPr lang="he-IL" dirty="0" err="1" smtClean="0">
                <a:solidFill>
                  <a:srgbClr val="9A0000"/>
                </a:solidFill>
              </a:rPr>
              <a:t>בריפר</a:t>
            </a:r>
            <a:endParaRPr lang="he-IL" dirty="0">
              <a:solidFill>
                <a:srgbClr val="9A0000"/>
              </a:solidFill>
            </a:endParaRPr>
          </a:p>
        </p:txBody>
      </p:sp>
      <p:sp>
        <p:nvSpPr>
          <p:cNvPr id="5" name="TextBox 4"/>
          <p:cNvSpPr txBox="1"/>
          <p:nvPr/>
        </p:nvSpPr>
        <p:spPr>
          <a:xfrm rot="16200000">
            <a:off x="-675505" y="1140608"/>
            <a:ext cx="1655806" cy="215444"/>
          </a:xfrm>
          <a:prstGeom prst="rect">
            <a:avLst/>
          </a:prstGeom>
          <a:noFill/>
        </p:spPr>
        <p:txBody>
          <a:bodyPr wrap="square" rtlCol="1">
            <a:spAutoFit/>
          </a:bodyPr>
          <a:lstStyle/>
          <a:p>
            <a:r>
              <a:rPr lang="he-IL" sz="800" dirty="0" smtClean="0">
                <a:solidFill>
                  <a:srgbClr val="75C5B0"/>
                </a:solidFill>
              </a:rPr>
              <a:t>ד"ר אריאל </a:t>
            </a:r>
            <a:r>
              <a:rPr lang="he-IL" sz="800" dirty="0" err="1" smtClean="0">
                <a:solidFill>
                  <a:srgbClr val="75C5B0"/>
                </a:solidFill>
              </a:rPr>
              <a:t>צבל</a:t>
            </a:r>
            <a:r>
              <a:rPr lang="he-IL" sz="800" dirty="0" smtClean="0">
                <a:solidFill>
                  <a:srgbClr val="75C5B0"/>
                </a:solidFill>
              </a:rPr>
              <a:t>, מכון אדם וחיה</a:t>
            </a:r>
            <a:endParaRPr lang="he-IL" sz="800" dirty="0">
              <a:solidFill>
                <a:srgbClr val="75C5B0"/>
              </a:solidFill>
            </a:endParaRPr>
          </a:p>
        </p:txBody>
      </p:sp>
    </p:spTree>
    <p:extLst>
      <p:ext uri="{BB962C8B-B14F-4D97-AF65-F5344CB8AC3E}">
        <p14:creationId xmlns:p14="http://schemas.microsoft.com/office/powerpoint/2010/main" val="2279375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DEF1EC"/>
            </a:gs>
          </a:gsLst>
          <a:lin ang="5400000" scaled="1"/>
        </a:gradFill>
        <a:effectLst/>
      </p:bgPr>
    </p:bg>
    <p:spTree>
      <p:nvGrpSpPr>
        <p:cNvPr id="1" name=""/>
        <p:cNvGrpSpPr/>
        <p:nvPr/>
      </p:nvGrpSpPr>
      <p:grpSpPr>
        <a:xfrm>
          <a:off x="0" y="0"/>
          <a:ext cx="0" cy="0"/>
          <a:chOff x="0" y="0"/>
          <a:chExt cx="0" cy="0"/>
        </a:xfrm>
      </p:grpSpPr>
      <p:pic>
        <p:nvPicPr>
          <p:cNvPr id="5" name="תמונה 4"/>
          <p:cNvPicPr>
            <a:picLocks noChangeAspect="1"/>
          </p:cNvPicPr>
          <p:nvPr/>
        </p:nvPicPr>
        <p:blipFill>
          <a:blip r:embed="rId2"/>
          <a:stretch>
            <a:fillRect/>
          </a:stretch>
        </p:blipFill>
        <p:spPr>
          <a:xfrm>
            <a:off x="1142999" y="2649681"/>
            <a:ext cx="6858001" cy="4208319"/>
          </a:xfrm>
          <a:prstGeom prst="rect">
            <a:avLst/>
          </a:prstGeom>
        </p:spPr>
      </p:pic>
      <p:sp>
        <p:nvSpPr>
          <p:cNvPr id="2" name="כותרת 1"/>
          <p:cNvSpPr>
            <a:spLocks noGrp="1"/>
          </p:cNvSpPr>
          <p:nvPr>
            <p:ph type="ctrTitle"/>
          </p:nvPr>
        </p:nvSpPr>
        <p:spPr>
          <a:xfrm>
            <a:off x="1143000" y="337751"/>
            <a:ext cx="6858000" cy="469557"/>
          </a:xfrm>
          <a:prstGeom prst="roundRect">
            <a:avLst/>
          </a:prstGeom>
          <a:solidFill>
            <a:schemeClr val="bg1"/>
          </a:solidFill>
        </p:spPr>
        <p:txBody>
          <a:bodyPr>
            <a:normAutofit/>
          </a:bodyPr>
          <a:lstStyle/>
          <a:p>
            <a:r>
              <a:rPr lang="he-IL" sz="2400" dirty="0" smtClean="0">
                <a:solidFill>
                  <a:srgbClr val="C00000"/>
                </a:solidFill>
                <a:cs typeface="+mn-cs"/>
              </a:rPr>
              <a:t>פתיחה:</a:t>
            </a:r>
            <a:r>
              <a:rPr lang="en-US" sz="2400" dirty="0" smtClean="0">
                <a:solidFill>
                  <a:srgbClr val="C00000"/>
                </a:solidFill>
                <a:cs typeface="+mn-cs"/>
              </a:rPr>
              <a:t> </a:t>
            </a:r>
            <a:r>
              <a:rPr lang="he-IL" sz="2400" dirty="0" smtClean="0">
                <a:solidFill>
                  <a:srgbClr val="C00000"/>
                </a:solidFill>
                <a:cs typeface="+mn-cs"/>
              </a:rPr>
              <a:t>סקר מהיר</a:t>
            </a:r>
            <a:endParaRPr lang="he-IL" sz="2400" dirty="0">
              <a:solidFill>
                <a:srgbClr val="C00000"/>
              </a:solidFill>
              <a:cs typeface="+mn-cs"/>
            </a:endParaRPr>
          </a:p>
        </p:txBody>
      </p:sp>
      <p:sp>
        <p:nvSpPr>
          <p:cNvPr id="3" name="כותרת משנה 2"/>
          <p:cNvSpPr>
            <a:spLocks noGrp="1"/>
          </p:cNvSpPr>
          <p:nvPr>
            <p:ph type="subTitle" idx="1"/>
          </p:nvPr>
        </p:nvSpPr>
        <p:spPr>
          <a:xfrm>
            <a:off x="1143000" y="1161253"/>
            <a:ext cx="6858000" cy="1134482"/>
          </a:xfrm>
          <a:prstGeom prst="roundRect">
            <a:avLst/>
          </a:prstGeom>
          <a:solidFill>
            <a:schemeClr val="bg1"/>
          </a:solidFill>
        </p:spPr>
        <p:txBody>
          <a:bodyPr>
            <a:normAutofit fontScale="85000" lnSpcReduction="20000"/>
          </a:bodyPr>
          <a:lstStyle/>
          <a:p>
            <a:pPr>
              <a:spcBef>
                <a:spcPts val="1200"/>
              </a:spcBef>
              <a:spcAft>
                <a:spcPts val="600"/>
              </a:spcAft>
            </a:pPr>
            <a:r>
              <a:rPr lang="he-IL" sz="2000" dirty="0" smtClean="0">
                <a:solidFill>
                  <a:srgbClr val="75C5B0"/>
                </a:solidFill>
                <a:latin typeface="Arial" panose="020B0604020202020204" pitchFamily="34" charset="0"/>
                <a:cs typeface="Arial" panose="020B0604020202020204" pitchFamily="34" charset="0"/>
              </a:rPr>
              <a:t>כתבו נימוק אחד לפחות:</a:t>
            </a:r>
          </a:p>
          <a:p>
            <a:pPr>
              <a:lnSpc>
                <a:spcPct val="120000"/>
              </a:lnSpc>
              <a:spcBef>
                <a:spcPts val="0"/>
              </a:spcBef>
            </a:pPr>
            <a:r>
              <a:rPr lang="he-IL" sz="2600" dirty="0" smtClean="0">
                <a:latin typeface="Arial" panose="020B0604020202020204" pitchFamily="34" charset="0"/>
                <a:cs typeface="Arial" panose="020B0604020202020204" pitchFamily="34" charset="0"/>
              </a:rPr>
              <a:t>מדוע </a:t>
            </a:r>
            <a:r>
              <a:rPr lang="he-IL" sz="2600" b="1" dirty="0" smtClean="0">
                <a:latin typeface="Arial" panose="020B0604020202020204" pitchFamily="34" charset="0"/>
                <a:cs typeface="Arial" panose="020B0604020202020204" pitchFamily="34" charset="0"/>
              </a:rPr>
              <a:t>לא</a:t>
            </a:r>
            <a:r>
              <a:rPr lang="he-IL" sz="2600" dirty="0" smtClean="0">
                <a:latin typeface="Arial" panose="020B0604020202020204" pitchFamily="34" charset="0"/>
                <a:cs typeface="Arial" panose="020B0604020202020204" pitchFamily="34" charset="0"/>
              </a:rPr>
              <a:t> ללמד על רגשות בעלי-חיים</a:t>
            </a:r>
          </a:p>
          <a:p>
            <a:pPr>
              <a:lnSpc>
                <a:spcPct val="120000"/>
              </a:lnSpc>
              <a:spcBef>
                <a:spcPts val="0"/>
              </a:spcBef>
            </a:pPr>
            <a:r>
              <a:rPr lang="he-IL" sz="2600" dirty="0" smtClean="0">
                <a:latin typeface="Arial" panose="020B0604020202020204" pitchFamily="34" charset="0"/>
                <a:cs typeface="Arial" panose="020B0604020202020204" pitchFamily="34" charset="0"/>
              </a:rPr>
              <a:t>במסגרת שיעורי מדעים בבית-הספר היסודי?</a:t>
            </a:r>
            <a:endParaRPr lang="he-IL" sz="2600" dirty="0">
              <a:latin typeface="Arial" panose="020B0604020202020204" pitchFamily="34" charset="0"/>
              <a:cs typeface="Arial" panose="020B0604020202020204" pitchFamily="34" charset="0"/>
            </a:endParaRPr>
          </a:p>
        </p:txBody>
      </p:sp>
      <p:sp>
        <p:nvSpPr>
          <p:cNvPr id="6" name="TextBox 5"/>
          <p:cNvSpPr txBox="1"/>
          <p:nvPr/>
        </p:nvSpPr>
        <p:spPr>
          <a:xfrm rot="16200000">
            <a:off x="88099" y="5482995"/>
            <a:ext cx="2339546" cy="246221"/>
          </a:xfrm>
          <a:prstGeom prst="rect">
            <a:avLst/>
          </a:prstGeom>
          <a:noFill/>
        </p:spPr>
        <p:txBody>
          <a:bodyPr wrap="square" rtlCol="1">
            <a:spAutoFit/>
          </a:bodyPr>
          <a:lstStyle/>
          <a:p>
            <a:pPr algn="l" rtl="0"/>
            <a:r>
              <a:rPr lang="en-US" sz="1000" dirty="0" smtClean="0">
                <a:solidFill>
                  <a:srgbClr val="86CCBA"/>
                </a:solidFill>
              </a:rPr>
              <a:t>Image: </a:t>
            </a:r>
            <a:r>
              <a:rPr lang="en-US" sz="1000" dirty="0" err="1" smtClean="0">
                <a:solidFill>
                  <a:srgbClr val="86CCBA"/>
                </a:solidFill>
              </a:rPr>
              <a:t>brgfx</a:t>
            </a:r>
            <a:r>
              <a:rPr lang="en-US" sz="1000" dirty="0" smtClean="0">
                <a:solidFill>
                  <a:srgbClr val="86CCBA"/>
                </a:solidFill>
              </a:rPr>
              <a:t>, </a:t>
            </a:r>
            <a:r>
              <a:rPr lang="en-US" sz="1000" dirty="0" err="1" smtClean="0">
                <a:solidFill>
                  <a:srgbClr val="86CCBA"/>
                </a:solidFill>
              </a:rPr>
              <a:t>Freepik</a:t>
            </a:r>
            <a:endParaRPr lang="he-IL" sz="1000" dirty="0">
              <a:solidFill>
                <a:srgbClr val="86CCBA"/>
              </a:solidFill>
            </a:endParaRPr>
          </a:p>
        </p:txBody>
      </p:sp>
      <p:sp>
        <p:nvSpPr>
          <p:cNvPr id="8" name="TextBox 7"/>
          <p:cNvSpPr txBox="1"/>
          <p:nvPr/>
        </p:nvSpPr>
        <p:spPr>
          <a:xfrm rot="16200000">
            <a:off x="98853" y="983935"/>
            <a:ext cx="1655806" cy="215444"/>
          </a:xfrm>
          <a:prstGeom prst="rect">
            <a:avLst/>
          </a:prstGeom>
          <a:noFill/>
        </p:spPr>
        <p:txBody>
          <a:bodyPr wrap="square" rtlCol="1">
            <a:spAutoFit/>
          </a:bodyPr>
          <a:lstStyle/>
          <a:p>
            <a:r>
              <a:rPr lang="he-IL" sz="800" dirty="0" smtClean="0">
                <a:solidFill>
                  <a:srgbClr val="75C5B0"/>
                </a:solidFill>
              </a:rPr>
              <a:t>ד"ר אריאל </a:t>
            </a:r>
            <a:r>
              <a:rPr lang="he-IL" sz="800" dirty="0" err="1" smtClean="0">
                <a:solidFill>
                  <a:srgbClr val="75C5B0"/>
                </a:solidFill>
              </a:rPr>
              <a:t>צבל</a:t>
            </a:r>
            <a:r>
              <a:rPr lang="he-IL" sz="800" dirty="0" smtClean="0">
                <a:solidFill>
                  <a:srgbClr val="75C5B0"/>
                </a:solidFill>
              </a:rPr>
              <a:t>, מכון אדם וחיה</a:t>
            </a:r>
            <a:endParaRPr lang="he-IL" sz="800" dirty="0">
              <a:solidFill>
                <a:srgbClr val="75C5B0"/>
              </a:solidFill>
            </a:endParaRPr>
          </a:p>
        </p:txBody>
      </p:sp>
    </p:spTree>
    <p:extLst>
      <p:ext uri="{BB962C8B-B14F-4D97-AF65-F5344CB8AC3E}">
        <p14:creationId xmlns:p14="http://schemas.microsoft.com/office/powerpoint/2010/main" val="2423297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DEF1EC"/>
            </a:gs>
          </a:gsLst>
          <a:lin ang="5400000" scaled="1"/>
        </a:gradFill>
        <a:effectLst/>
      </p:bgPr>
    </p:bg>
    <p:spTree>
      <p:nvGrpSpPr>
        <p:cNvPr id="1" name=""/>
        <p:cNvGrpSpPr/>
        <p:nvPr/>
      </p:nvGrpSpPr>
      <p:grpSpPr>
        <a:xfrm>
          <a:off x="0" y="0"/>
          <a:ext cx="0" cy="0"/>
          <a:chOff x="0" y="0"/>
          <a:chExt cx="0" cy="0"/>
        </a:xfrm>
      </p:grpSpPr>
      <p:sp>
        <p:nvSpPr>
          <p:cNvPr id="6" name="כותרת משנה 2"/>
          <p:cNvSpPr txBox="1">
            <a:spLocks/>
          </p:cNvSpPr>
          <p:nvPr/>
        </p:nvSpPr>
        <p:spPr>
          <a:xfrm>
            <a:off x="1765212" y="667270"/>
            <a:ext cx="5609967" cy="6079523"/>
          </a:xfrm>
          <a:prstGeom prst="roundRect">
            <a:avLst/>
          </a:prstGeom>
          <a:solidFill>
            <a:schemeClr val="bg1"/>
          </a:solidFill>
        </p:spPr>
        <p:txBody>
          <a:bodyPr vert="horz" lIns="91440" tIns="45720" rIns="91440" bIns="45720" rtlCol="0">
            <a:normAutofit fontScale="85000" lnSpcReduction="1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800"/>
              </a:lnSpc>
              <a:spcBef>
                <a:spcPts val="0"/>
              </a:spcBef>
              <a:spcAft>
                <a:spcPts val="1200"/>
              </a:spcAft>
            </a:pPr>
            <a:r>
              <a:rPr lang="he-IL" sz="2100" dirty="0" smtClean="0">
                <a:solidFill>
                  <a:srgbClr val="75C5B0"/>
                </a:solidFill>
              </a:rPr>
              <a:t>תמצית המהלך ההיסטורי</a:t>
            </a:r>
            <a:endParaRPr lang="en-US" sz="2100" dirty="0" smtClean="0">
              <a:solidFill>
                <a:srgbClr val="75C5B0"/>
              </a:solidFill>
            </a:endParaRPr>
          </a:p>
          <a:p>
            <a:pPr algn="r">
              <a:lnSpc>
                <a:spcPts val="1800"/>
              </a:lnSpc>
              <a:spcBef>
                <a:spcPts val="0"/>
              </a:spcBef>
              <a:spcAft>
                <a:spcPts val="1200"/>
              </a:spcAft>
            </a:pPr>
            <a:r>
              <a:rPr lang="he-IL" sz="2100" dirty="0" smtClean="0"/>
              <a:t>שלב 1:</a:t>
            </a:r>
            <a:r>
              <a:rPr lang="en-US" sz="2100" dirty="0" smtClean="0"/>
              <a:t> </a:t>
            </a:r>
            <a:r>
              <a:rPr lang="he-IL" sz="2100" dirty="0" smtClean="0"/>
              <a:t>במאה ה-19, עם התגבשות הביולוגיה והפסיכולוגיה כמדעים, רגשות נתפסו כנושא לגיטימי למחקר מדעי.</a:t>
            </a:r>
            <a:r>
              <a:rPr lang="he-IL" sz="1900" dirty="0" smtClean="0"/>
              <a:t> (למשל דרווין)</a:t>
            </a:r>
          </a:p>
          <a:p>
            <a:pPr algn="r">
              <a:lnSpc>
                <a:spcPts val="1800"/>
              </a:lnSpc>
              <a:spcBef>
                <a:spcPts val="0"/>
              </a:spcBef>
              <a:spcAft>
                <a:spcPts val="1200"/>
              </a:spcAft>
            </a:pPr>
            <a:r>
              <a:rPr lang="he-IL" sz="2100" dirty="0" smtClean="0"/>
              <a:t>שלב 2: בשלהי המאה </a:t>
            </a:r>
            <a:r>
              <a:rPr lang="he-IL" sz="2100" dirty="0"/>
              <a:t>ה-19 (ובמידת-מה עד היום</a:t>
            </a:r>
            <a:r>
              <a:rPr lang="he-IL" sz="2100" dirty="0" smtClean="0"/>
              <a:t>) התפשטה בעולם המדעי אופנה פוזיטיביסטית שהביאה התנערות מקיומן של תופעות נפשיות (לרבות רגשות) וסילוקן מהמדע לטובת עיסוק באנטומיה, בפיזיולוגיה ובהתנהגות בלבד. </a:t>
            </a:r>
            <a:r>
              <a:rPr lang="he-IL" sz="1900" dirty="0" smtClean="0"/>
              <a:t>(למשל לאשלי)</a:t>
            </a:r>
          </a:p>
          <a:p>
            <a:pPr algn="r">
              <a:lnSpc>
                <a:spcPts val="1800"/>
              </a:lnSpc>
              <a:spcBef>
                <a:spcPts val="0"/>
              </a:spcBef>
              <a:spcAft>
                <a:spcPts val="1200"/>
              </a:spcAft>
            </a:pPr>
            <a:r>
              <a:rPr lang="he-IL" sz="2100" dirty="0" smtClean="0"/>
              <a:t>שלב 3: בראשית המאה ה-20 (ובמידה רבה עד היום) עניין מדעי ברגשות בעלי-חיים התקיים במקביל ללחצי הפוזיטיביזם, והתוצאה היא יצירי כלאיים מוזרים מבחינה אינטלקטואלית ולא יציבים, כגון הזכרת רגשות בעלי-חיים במירכאות – במחקרים שנותרים חסרי פשר ללא הכרה ברגשות בעלי-החיים. </a:t>
            </a:r>
            <a:r>
              <a:rPr lang="he-IL" sz="1900" dirty="0" smtClean="0"/>
              <a:t>(למשל </a:t>
            </a:r>
            <a:r>
              <a:rPr lang="he-IL" sz="1900" dirty="0" err="1" smtClean="0"/>
              <a:t>פורסולט</a:t>
            </a:r>
            <a:r>
              <a:rPr lang="he-IL" sz="1900" dirty="0" smtClean="0"/>
              <a:t>)</a:t>
            </a:r>
          </a:p>
          <a:p>
            <a:pPr algn="r">
              <a:lnSpc>
                <a:spcPts val="1800"/>
              </a:lnSpc>
              <a:spcBef>
                <a:spcPts val="0"/>
              </a:spcBef>
              <a:spcAft>
                <a:spcPts val="1200"/>
              </a:spcAft>
            </a:pPr>
            <a:r>
              <a:rPr lang="he-IL" sz="2100" dirty="0" smtClean="0"/>
              <a:t>שלב 4:</a:t>
            </a:r>
            <a:r>
              <a:rPr lang="en-US" sz="2100" dirty="0" smtClean="0"/>
              <a:t> </a:t>
            </a:r>
            <a:r>
              <a:rPr lang="he-IL" sz="2100" dirty="0" smtClean="0"/>
              <a:t>בשנות ה-60 (ובמידה גוברת כיום) התעוררה התייחסות מדעית ישירה לעולם הנפשי בעלי-חיים, לרבות רגשותיהם, למשל במדע רווחת בעלי-החיים. מדובר בתהליך הדרגתי, והשפעת שלבים 3-2 עדיין בולטת גם במיטב המחקרים בתחום.</a:t>
            </a:r>
          </a:p>
          <a:p>
            <a:pPr algn="r"/>
            <a:endParaRPr lang="en-US" sz="2000" dirty="0"/>
          </a:p>
        </p:txBody>
      </p:sp>
      <p:sp>
        <p:nvSpPr>
          <p:cNvPr id="2" name="כותרת 1"/>
          <p:cNvSpPr>
            <a:spLocks noGrp="1"/>
          </p:cNvSpPr>
          <p:nvPr>
            <p:ph type="ctrTitle"/>
          </p:nvPr>
        </p:nvSpPr>
        <p:spPr>
          <a:xfrm>
            <a:off x="358196" y="148286"/>
            <a:ext cx="8424000" cy="469557"/>
          </a:xfrm>
          <a:prstGeom prst="roundRect">
            <a:avLst/>
          </a:prstGeom>
          <a:solidFill>
            <a:schemeClr val="bg1"/>
          </a:solidFill>
        </p:spPr>
        <p:txBody>
          <a:bodyPr>
            <a:normAutofit/>
          </a:bodyPr>
          <a:lstStyle/>
          <a:p>
            <a:r>
              <a:rPr lang="he-IL" sz="2400" dirty="0" smtClean="0">
                <a:solidFill>
                  <a:srgbClr val="C00000"/>
                </a:solidFill>
                <a:cs typeface="+mn-cs"/>
              </a:rPr>
              <a:t>תמצית היחס </a:t>
            </a:r>
            <a:r>
              <a:rPr lang="he-IL" sz="2400" dirty="0" smtClean="0">
                <a:solidFill>
                  <a:srgbClr val="C00000"/>
                </a:solidFill>
                <a:cs typeface="+mn-cs"/>
              </a:rPr>
              <a:t>לרגשות בעלי-חיים בתולדות </a:t>
            </a:r>
            <a:r>
              <a:rPr lang="he-IL" sz="2400" dirty="0" smtClean="0">
                <a:solidFill>
                  <a:srgbClr val="C00000"/>
                </a:solidFill>
                <a:cs typeface="+mn-cs"/>
              </a:rPr>
              <a:t>המדע</a:t>
            </a:r>
            <a:endParaRPr lang="he-IL" sz="2400" dirty="0">
              <a:solidFill>
                <a:srgbClr val="C00000"/>
              </a:solidFill>
              <a:cs typeface="+mn-cs"/>
            </a:endParaRPr>
          </a:p>
        </p:txBody>
      </p:sp>
      <p:sp>
        <p:nvSpPr>
          <p:cNvPr id="3" name="כותרת משנה 2"/>
          <p:cNvSpPr>
            <a:spLocks noGrp="1"/>
          </p:cNvSpPr>
          <p:nvPr>
            <p:ph type="subTitle" idx="1"/>
          </p:nvPr>
        </p:nvSpPr>
        <p:spPr>
          <a:xfrm>
            <a:off x="358196" y="667270"/>
            <a:ext cx="8424000" cy="1845272"/>
          </a:xfrm>
          <a:prstGeom prst="roundRect">
            <a:avLst/>
          </a:prstGeom>
          <a:solidFill>
            <a:schemeClr val="bg1"/>
          </a:solidFill>
        </p:spPr>
        <p:txBody>
          <a:bodyPr>
            <a:normAutofit lnSpcReduction="10000"/>
          </a:bodyPr>
          <a:lstStyle/>
          <a:p>
            <a:r>
              <a:rPr lang="he-IL" sz="1800" dirty="0">
                <a:solidFill>
                  <a:srgbClr val="75C5B0"/>
                </a:solidFill>
              </a:rPr>
              <a:t>צ'רלס דארווין, </a:t>
            </a:r>
            <a:r>
              <a:rPr lang="he-IL" sz="1800" b="1" dirty="0">
                <a:solidFill>
                  <a:srgbClr val="75C5B0"/>
                </a:solidFill>
              </a:rPr>
              <a:t>מוצא </a:t>
            </a:r>
            <a:r>
              <a:rPr lang="he-IL" sz="1800" b="1" dirty="0" smtClean="0">
                <a:solidFill>
                  <a:srgbClr val="75C5B0"/>
                </a:solidFill>
              </a:rPr>
              <a:t>האדם, וברירה ביחס לזוויג</a:t>
            </a:r>
            <a:r>
              <a:rPr lang="he-IL" sz="1800" dirty="0" smtClean="0">
                <a:solidFill>
                  <a:srgbClr val="75C5B0"/>
                </a:solidFill>
              </a:rPr>
              <a:t>, 1871.</a:t>
            </a:r>
            <a:endParaRPr lang="en-US" sz="1800" dirty="0">
              <a:solidFill>
                <a:srgbClr val="75C5B0"/>
              </a:solidFill>
            </a:endParaRPr>
          </a:p>
          <a:p>
            <a:pPr algn="r"/>
            <a:r>
              <a:rPr lang="he-IL" sz="1800" dirty="0"/>
              <a:t>"ההבדל השכלי שבין האדם לַחיות הגבוהות יותר, גדול ככל שיהיה, הוא בכל זאת ללא ספק הבדל של מידה ולא של סוג. ראינו שהחושים והאינטואיציות, מגוון הרגשות והיכולות כגון אהבה, זיכרון, קשב, סקרנות, חיקוי, שיקול דעת וכד', שהאדם מתגאה בהם, נמצאים בחיות הנמוכות יותר בצורה גולמית, או לעיתים אפילו במצב מפותח היטב</a:t>
            </a:r>
            <a:r>
              <a:rPr lang="he-IL" sz="1800" dirty="0" smtClean="0"/>
              <a:t>."</a:t>
            </a:r>
            <a:endParaRPr lang="en-US" sz="1800" dirty="0"/>
          </a:p>
          <a:p>
            <a:pPr algn="l" rtl="0"/>
            <a:r>
              <a:rPr lang="en-US" sz="1000" dirty="0"/>
              <a:t>Charles R. Darwin, </a:t>
            </a:r>
            <a:r>
              <a:rPr lang="en-US" sz="1000" i="1" dirty="0"/>
              <a:t>The Descent of Man, and Selection in Relation to Sex</a:t>
            </a:r>
            <a:r>
              <a:rPr lang="en-US" sz="1000" dirty="0"/>
              <a:t>, 1st ed., vol. 1 (London: John Murray, 1871), chaps. 2-3 (citing p. 105</a:t>
            </a:r>
            <a:r>
              <a:rPr lang="en-US" sz="1000" dirty="0" smtClean="0"/>
              <a:t>).</a:t>
            </a:r>
            <a:endParaRPr lang="he-IL" sz="1000" dirty="0" smtClean="0"/>
          </a:p>
          <a:p>
            <a:pPr algn="r"/>
            <a:endParaRPr lang="en-US" sz="2000" dirty="0"/>
          </a:p>
        </p:txBody>
      </p:sp>
      <p:sp>
        <p:nvSpPr>
          <p:cNvPr id="7" name="כותרת משנה 2"/>
          <p:cNvSpPr txBox="1">
            <a:spLocks/>
          </p:cNvSpPr>
          <p:nvPr/>
        </p:nvSpPr>
        <p:spPr>
          <a:xfrm>
            <a:off x="358196" y="2561969"/>
            <a:ext cx="8424000" cy="1895386"/>
          </a:xfrm>
          <a:prstGeom prst="roundRect">
            <a:avLst/>
          </a:prstGeom>
          <a:solidFill>
            <a:schemeClr val="bg1"/>
          </a:solidFill>
        </p:spPr>
        <p:txBody>
          <a:bodyPr vert="horz" lIns="91440" tIns="45720" rIns="91440" bIns="45720" rtlCol="0">
            <a:normAutofit lnSpcReduction="1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1800" dirty="0" smtClean="0">
                <a:solidFill>
                  <a:srgbClr val="75C5B0"/>
                </a:solidFill>
              </a:rPr>
              <a:t>קארל לאשלי, "הפרשנות הביהביוריסטית של התודעה 1," 1923.</a:t>
            </a:r>
          </a:p>
          <a:p>
            <a:pPr algn="r"/>
            <a:r>
              <a:rPr lang="he-IL" sz="1800" dirty="0" smtClean="0"/>
              <a:t>"</a:t>
            </a:r>
            <a:r>
              <a:rPr lang="he-IL" sz="1800" dirty="0"/>
              <a:t>ביהביוריזם מוחלט</a:t>
            </a:r>
            <a:r>
              <a:rPr lang="he-IL" sz="1800" dirty="0" smtClean="0"/>
              <a:t>" [...:] </a:t>
            </a:r>
            <a:r>
              <a:rPr lang="he-IL" sz="1800" dirty="0"/>
              <a:t>"העובדות הייחודיות כביכול של התודעה אינן קיימות. דין וחשבון על ההתנהגות של האורגניזם הפיזיולוגי אינו מותיר כל משקע של רוחניות (</a:t>
            </a:r>
            <a:r>
              <a:rPr lang="en-US" sz="1800" dirty="0"/>
              <a:t>psychics</a:t>
            </a:r>
            <a:r>
              <a:rPr lang="he-IL" sz="1800" dirty="0"/>
              <a:t>) טהורה. הנפש (</a:t>
            </a:r>
            <a:r>
              <a:rPr lang="en-US" sz="1800" dirty="0"/>
              <a:t>mind</a:t>
            </a:r>
            <a:r>
              <a:rPr lang="he-IL" sz="1800" dirty="0"/>
              <a:t>) היא התנהגות ותו לא</a:t>
            </a:r>
            <a:r>
              <a:rPr lang="he-IL" sz="1800" dirty="0" smtClean="0"/>
              <a:t>. [...] תמציתו </a:t>
            </a:r>
            <a:r>
              <a:rPr lang="he-IL" sz="1800" dirty="0"/>
              <a:t>של הביהביוריזם היא האמונה שחקר האדם לא יגלה דבר מלבד מה שאפשר לתארו באופן הולם במונחים של מכניקה </a:t>
            </a:r>
            <a:r>
              <a:rPr lang="he-IL" sz="1800" dirty="0" smtClean="0"/>
              <a:t>וכימיה."</a:t>
            </a:r>
          </a:p>
          <a:p>
            <a:pPr algn="l" rtl="0"/>
            <a:r>
              <a:rPr lang="en-US" sz="1000" dirty="0" smtClean="0"/>
              <a:t>Karl </a:t>
            </a:r>
            <a:r>
              <a:rPr lang="en-US" sz="1000" dirty="0"/>
              <a:t>S. </a:t>
            </a:r>
            <a:r>
              <a:rPr lang="en-US" sz="1000" dirty="0" err="1"/>
              <a:t>Lashley</a:t>
            </a:r>
            <a:r>
              <a:rPr lang="en-US" sz="1000" dirty="0"/>
              <a:t>, "The Behavioristic Interpretation of Consciousness I," </a:t>
            </a:r>
            <a:r>
              <a:rPr lang="en-US" sz="1000" i="1" dirty="0"/>
              <a:t>Psychological Review</a:t>
            </a:r>
            <a:r>
              <a:rPr lang="en-US" sz="1000" dirty="0"/>
              <a:t> 30, no. 4 (July 1923): 238-245 (citing </a:t>
            </a:r>
            <a:r>
              <a:rPr lang="en-US" sz="1000" dirty="0" smtClean="0"/>
              <a:t>239-240, 244).</a:t>
            </a:r>
            <a:endParaRPr lang="he-IL" sz="1000" dirty="0">
              <a:solidFill>
                <a:srgbClr val="C00000"/>
              </a:solidFill>
              <a:latin typeface="Arial" panose="020B0604020202020204" pitchFamily="34" charset="0"/>
            </a:endParaRPr>
          </a:p>
        </p:txBody>
      </p:sp>
      <p:sp>
        <p:nvSpPr>
          <p:cNvPr id="8" name="כותרת משנה 2"/>
          <p:cNvSpPr txBox="1">
            <a:spLocks/>
          </p:cNvSpPr>
          <p:nvPr/>
        </p:nvSpPr>
        <p:spPr>
          <a:xfrm>
            <a:off x="387028" y="4506782"/>
            <a:ext cx="8424000" cy="2240011"/>
          </a:xfrm>
          <a:prstGeom prst="roundRect">
            <a:avLst/>
          </a:prstGeom>
          <a:solidFill>
            <a:schemeClr val="bg1"/>
          </a:solidFill>
        </p:spPr>
        <p:txBody>
          <a:bodyPr vert="horz" lIns="91440" tIns="45720" rIns="91440" bIns="4572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1800" dirty="0">
                <a:solidFill>
                  <a:srgbClr val="75C5B0"/>
                </a:solidFill>
                <a:latin typeface="Arial" panose="020B0604020202020204" pitchFamily="34" charset="0"/>
                <a:cs typeface="Arial" panose="020B0604020202020204" pitchFamily="34" charset="0"/>
              </a:rPr>
              <a:t>רוג'ר </a:t>
            </a:r>
            <a:r>
              <a:rPr lang="he-IL" sz="1800" dirty="0" err="1" smtClean="0">
                <a:solidFill>
                  <a:srgbClr val="75C5B0"/>
                </a:solidFill>
                <a:latin typeface="Arial" panose="020B0604020202020204" pitchFamily="34" charset="0"/>
                <a:cs typeface="Arial" panose="020B0604020202020204" pitchFamily="34" charset="0"/>
              </a:rPr>
              <a:t>פּוֹרְסוֹלְט</a:t>
            </a:r>
            <a:r>
              <a:rPr lang="he-IL" sz="1800" dirty="0" smtClean="0">
                <a:solidFill>
                  <a:srgbClr val="75C5B0"/>
                </a:solidFill>
                <a:latin typeface="Arial" panose="020B0604020202020204" pitchFamily="34" charset="0"/>
                <a:cs typeface="Arial" panose="020B0604020202020204" pitchFamily="34" charset="0"/>
              </a:rPr>
              <a:t> על "ייאוש התנהגותי", 1989, 1993.</a:t>
            </a:r>
          </a:p>
          <a:p>
            <a:pPr algn="r"/>
            <a:r>
              <a:rPr lang="he-IL" sz="1800" dirty="0" smtClean="0">
                <a:latin typeface="Arial" panose="020B0604020202020204" pitchFamily="34" charset="0"/>
                <a:cs typeface="Arial" panose="020B0604020202020204" pitchFamily="34" charset="0"/>
              </a:rPr>
              <a:t>[על ניסויים לבדיקת תרופות פסיכיאטריות באמצעות בדיקת ההתנהגות של עכבר </a:t>
            </a:r>
            <a:r>
              <a:rPr lang="he-IL" sz="1800" dirty="0">
                <a:latin typeface="Arial" panose="020B0604020202020204" pitchFamily="34" charset="0"/>
                <a:cs typeface="Arial" panose="020B0604020202020204" pitchFamily="34" charset="0"/>
              </a:rPr>
              <a:t>או חולדה </a:t>
            </a:r>
            <a:r>
              <a:rPr lang="he-IL" sz="1800" dirty="0" smtClean="0">
                <a:latin typeface="Arial" panose="020B0604020202020204" pitchFamily="34" charset="0"/>
                <a:cs typeface="Arial" panose="020B0604020202020204" pitchFamily="34" charset="0"/>
              </a:rPr>
              <a:t>על סף טביעה]: "</a:t>
            </a:r>
            <a:r>
              <a:rPr lang="he-IL" sz="1800" dirty="0">
                <a:latin typeface="Arial" panose="020B0604020202020204" pitchFamily="34" charset="0"/>
                <a:cs typeface="Arial" panose="020B0604020202020204" pitchFamily="34" charset="0"/>
              </a:rPr>
              <a:t>באופן אינטואיטיבי נדמה היה שעבור החולדות האלה המצב היה ללא פתרון ושהן פשוט איבדו </a:t>
            </a:r>
            <a:r>
              <a:rPr lang="he-IL" sz="1800" dirty="0" smtClean="0">
                <a:latin typeface="Arial" panose="020B0604020202020204" pitchFamily="34" charset="0"/>
                <a:cs typeface="Arial" panose="020B0604020202020204" pitchFamily="34" charset="0"/>
              </a:rPr>
              <a:t>תקווה". "</a:t>
            </a:r>
            <a:r>
              <a:rPr lang="he-IL" sz="1800" dirty="0">
                <a:latin typeface="Arial" panose="020B0604020202020204" pitchFamily="34" charset="0"/>
                <a:cs typeface="Arial" panose="020B0604020202020204" pitchFamily="34" charset="0"/>
              </a:rPr>
              <a:t>עלה בדעתי שהחולדות האלה אולי 'חשבו' שאין יציאה [ממכל המים], שהן איבדו 'תקווה' ונכנעו למצב המכביד שלכאורה אין מנוס מפניו ('ייאוש')". </a:t>
            </a:r>
            <a:endParaRPr lang="he-IL" sz="1800" dirty="0" smtClean="0">
              <a:latin typeface="Arial" panose="020B0604020202020204" pitchFamily="34" charset="0"/>
              <a:cs typeface="Arial" panose="020B0604020202020204" pitchFamily="34" charset="0"/>
            </a:endParaRPr>
          </a:p>
          <a:p>
            <a:pPr algn="l" rtl="0"/>
            <a:r>
              <a:rPr lang="en-US" sz="1000" dirty="0" smtClean="0">
                <a:latin typeface="Arial" panose="020B0604020202020204" pitchFamily="34" charset="0"/>
                <a:cs typeface="Arial" panose="020B0604020202020204" pitchFamily="34" charset="0"/>
              </a:rPr>
              <a:t>Roger </a:t>
            </a:r>
            <a:r>
              <a:rPr lang="en-US" sz="1000" dirty="0">
                <a:latin typeface="Arial" panose="020B0604020202020204" pitchFamily="34" charset="0"/>
                <a:cs typeface="Arial" panose="020B0604020202020204" pitchFamily="34" charset="0"/>
              </a:rPr>
              <a:t>D. </a:t>
            </a:r>
            <a:r>
              <a:rPr lang="en-US" sz="1000" dirty="0" err="1">
                <a:latin typeface="Arial" panose="020B0604020202020204" pitchFamily="34" charset="0"/>
                <a:cs typeface="Arial" panose="020B0604020202020204" pitchFamily="34" charset="0"/>
              </a:rPr>
              <a:t>Porsolt</a:t>
            </a:r>
            <a:r>
              <a:rPr lang="en-US" sz="1000" dirty="0">
                <a:latin typeface="Arial" panose="020B0604020202020204" pitchFamily="34" charset="0"/>
                <a:cs typeface="Arial" panose="020B0604020202020204" pitchFamily="34" charset="0"/>
              </a:rPr>
              <a:t>, "Behavioral Despair: Past and Future," in</a:t>
            </a:r>
            <a:r>
              <a:rPr lang="en-US" sz="1000" i="1" dirty="0">
                <a:latin typeface="Arial" panose="020B0604020202020204" pitchFamily="34" charset="0"/>
                <a:cs typeface="Arial" panose="020B0604020202020204" pitchFamily="34" charset="0"/>
              </a:rPr>
              <a:t> New Directions in Affective Disorders</a:t>
            </a:r>
            <a:r>
              <a:rPr lang="en-US" sz="1000" dirty="0">
                <a:latin typeface="Arial" panose="020B0604020202020204" pitchFamily="34" charset="0"/>
                <a:cs typeface="Arial" panose="020B0604020202020204" pitchFamily="34" charset="0"/>
              </a:rPr>
              <a:t>, ed. Bernard </a:t>
            </a:r>
            <a:r>
              <a:rPr lang="en-US" sz="1000" dirty="0" err="1">
                <a:latin typeface="Arial" panose="020B0604020202020204" pitchFamily="34" charset="0"/>
                <a:cs typeface="Arial" panose="020B0604020202020204" pitchFamily="34" charset="0"/>
              </a:rPr>
              <a:t>Lerer</a:t>
            </a:r>
            <a:r>
              <a:rPr lang="en-US" sz="1000" dirty="0">
                <a:latin typeface="Arial" panose="020B0604020202020204" pitchFamily="34" charset="0"/>
                <a:cs typeface="Arial" panose="020B0604020202020204" pitchFamily="34" charset="0"/>
              </a:rPr>
              <a:t> and Samuel </a:t>
            </a:r>
            <a:r>
              <a:rPr lang="en-US" sz="1000" dirty="0" err="1">
                <a:latin typeface="Arial" panose="020B0604020202020204" pitchFamily="34" charset="0"/>
                <a:cs typeface="Arial" panose="020B0604020202020204" pitchFamily="34" charset="0"/>
              </a:rPr>
              <a:t>Gershon</a:t>
            </a:r>
            <a:r>
              <a:rPr lang="en-US" sz="1000" dirty="0">
                <a:latin typeface="Arial" panose="020B0604020202020204" pitchFamily="34" charset="0"/>
                <a:cs typeface="Arial" panose="020B0604020202020204" pitchFamily="34" charset="0"/>
              </a:rPr>
              <a:t> (New York: Springer-</a:t>
            </a:r>
            <a:r>
              <a:rPr lang="en-US" sz="1000" dirty="0" err="1">
                <a:latin typeface="Arial" panose="020B0604020202020204" pitchFamily="34" charset="0"/>
                <a:cs typeface="Arial" panose="020B0604020202020204" pitchFamily="34" charset="0"/>
              </a:rPr>
              <a:t>Verlag</a:t>
            </a:r>
            <a:r>
              <a:rPr lang="en-US" sz="1000" dirty="0">
                <a:latin typeface="Arial" panose="020B0604020202020204" pitchFamily="34" charset="0"/>
                <a:cs typeface="Arial" panose="020B0604020202020204" pitchFamily="34" charset="0"/>
              </a:rPr>
              <a:t>, 1989), </a:t>
            </a:r>
            <a:r>
              <a:rPr lang="en-US" sz="1000" dirty="0" smtClean="0">
                <a:latin typeface="Arial" panose="020B0604020202020204" pitchFamily="34" charset="0"/>
                <a:cs typeface="Arial" panose="020B0604020202020204" pitchFamily="34" charset="0"/>
              </a:rPr>
              <a:t>17; Roger </a:t>
            </a:r>
            <a:r>
              <a:rPr lang="en-US" sz="1000" dirty="0">
                <a:latin typeface="Arial" panose="020B0604020202020204" pitchFamily="34" charset="0"/>
                <a:cs typeface="Arial" panose="020B0604020202020204" pitchFamily="34" charset="0"/>
              </a:rPr>
              <a:t>D. </a:t>
            </a:r>
            <a:r>
              <a:rPr lang="en-US" sz="1000" dirty="0" err="1">
                <a:latin typeface="Arial" panose="020B0604020202020204" pitchFamily="34" charset="0"/>
                <a:cs typeface="Arial" panose="020B0604020202020204" pitchFamily="34" charset="0"/>
              </a:rPr>
              <a:t>Porsolt</a:t>
            </a:r>
            <a:r>
              <a:rPr lang="en-US" sz="1000" dirty="0">
                <a:latin typeface="Arial" panose="020B0604020202020204" pitchFamily="34" charset="0"/>
                <a:cs typeface="Arial" panose="020B0604020202020204" pitchFamily="34" charset="0"/>
              </a:rPr>
              <a:t>, "Behavioral Despair Revisited," Citation Classic Commentary in </a:t>
            </a:r>
            <a:r>
              <a:rPr lang="en-US" sz="1000" i="1" dirty="0">
                <a:latin typeface="Arial" panose="020B0604020202020204" pitchFamily="34" charset="0"/>
                <a:cs typeface="Arial" panose="020B0604020202020204" pitchFamily="34" charset="0"/>
              </a:rPr>
              <a:t>Current Contents</a:t>
            </a:r>
            <a:r>
              <a:rPr lang="en-US" sz="1000" dirty="0">
                <a:latin typeface="Arial" panose="020B0604020202020204" pitchFamily="34" charset="0"/>
                <a:cs typeface="Arial" panose="020B0604020202020204" pitchFamily="34" charset="0"/>
              </a:rPr>
              <a:t> (Life Sciences) 36, no. 20 (May 17, 1993): 9</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9" name="TextBox 8"/>
          <p:cNvSpPr txBox="1"/>
          <p:nvPr/>
        </p:nvSpPr>
        <p:spPr>
          <a:xfrm rot="16200000">
            <a:off x="-622738" y="802561"/>
            <a:ext cx="1655806" cy="215444"/>
          </a:xfrm>
          <a:prstGeom prst="rect">
            <a:avLst/>
          </a:prstGeom>
          <a:noFill/>
        </p:spPr>
        <p:txBody>
          <a:bodyPr wrap="square" rtlCol="1">
            <a:spAutoFit/>
          </a:bodyPr>
          <a:lstStyle/>
          <a:p>
            <a:r>
              <a:rPr lang="he-IL" sz="800" dirty="0" smtClean="0">
                <a:solidFill>
                  <a:srgbClr val="75C5B0"/>
                </a:solidFill>
              </a:rPr>
              <a:t>ד"ר אריאל </a:t>
            </a:r>
            <a:r>
              <a:rPr lang="he-IL" sz="800" dirty="0" err="1" smtClean="0">
                <a:solidFill>
                  <a:srgbClr val="75C5B0"/>
                </a:solidFill>
              </a:rPr>
              <a:t>צבל</a:t>
            </a:r>
            <a:r>
              <a:rPr lang="he-IL" sz="800" dirty="0" smtClean="0">
                <a:solidFill>
                  <a:srgbClr val="75C5B0"/>
                </a:solidFill>
              </a:rPr>
              <a:t>, מכון אדם וחיה</a:t>
            </a:r>
            <a:endParaRPr lang="he-IL" sz="800" dirty="0">
              <a:solidFill>
                <a:srgbClr val="75C5B0"/>
              </a:solidFill>
            </a:endParaRPr>
          </a:p>
        </p:txBody>
      </p:sp>
    </p:spTree>
    <p:extLst>
      <p:ext uri="{BB962C8B-B14F-4D97-AF65-F5344CB8AC3E}">
        <p14:creationId xmlns:p14="http://schemas.microsoft.com/office/powerpoint/2010/main" val="35882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uiExpand="1" build="p"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DEF1EC"/>
            </a:gs>
          </a:gsLst>
          <a:lin ang="5400000" scaled="1"/>
        </a:gra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700066" y="250234"/>
            <a:ext cx="7776668" cy="469557"/>
          </a:xfrm>
          <a:prstGeom prst="roundRect">
            <a:avLst/>
          </a:prstGeom>
          <a:solidFill>
            <a:schemeClr val="bg1"/>
          </a:solidFill>
        </p:spPr>
        <p:txBody>
          <a:bodyPr>
            <a:normAutofit/>
          </a:bodyPr>
          <a:lstStyle/>
          <a:p>
            <a:r>
              <a:rPr lang="he-IL" sz="2400" dirty="0" smtClean="0">
                <a:solidFill>
                  <a:srgbClr val="C00000"/>
                </a:solidFill>
                <a:cs typeface="+mn-cs"/>
              </a:rPr>
              <a:t>הוראה בנושא רגשות בעלי-חיים:</a:t>
            </a:r>
            <a:r>
              <a:rPr lang="en-US" sz="2400" dirty="0" smtClean="0">
                <a:solidFill>
                  <a:srgbClr val="C00000"/>
                </a:solidFill>
                <a:cs typeface="+mn-cs"/>
              </a:rPr>
              <a:t> </a:t>
            </a:r>
            <a:r>
              <a:rPr lang="he-IL" sz="2400" dirty="0" smtClean="0">
                <a:solidFill>
                  <a:srgbClr val="C00000"/>
                </a:solidFill>
                <a:cs typeface="+mn-cs"/>
              </a:rPr>
              <a:t>הבעיה החינוכית</a:t>
            </a:r>
            <a:endParaRPr lang="he-IL" sz="2400" dirty="0">
              <a:solidFill>
                <a:srgbClr val="C00000"/>
              </a:solidFill>
              <a:cs typeface="+mn-cs"/>
            </a:endParaRPr>
          </a:p>
        </p:txBody>
      </p:sp>
      <p:sp>
        <p:nvSpPr>
          <p:cNvPr id="3" name="כותרת משנה 2"/>
          <p:cNvSpPr>
            <a:spLocks noGrp="1"/>
          </p:cNvSpPr>
          <p:nvPr>
            <p:ph type="subTitle" idx="1"/>
          </p:nvPr>
        </p:nvSpPr>
        <p:spPr>
          <a:xfrm>
            <a:off x="4709682" y="891884"/>
            <a:ext cx="3767052" cy="5966115"/>
          </a:xfrm>
          <a:prstGeom prst="roundRect">
            <a:avLst/>
          </a:prstGeom>
          <a:solidFill>
            <a:schemeClr val="bg1"/>
          </a:solidFill>
        </p:spPr>
        <p:txBody>
          <a:bodyPr>
            <a:noAutofit/>
          </a:bodyPr>
          <a:lstStyle/>
          <a:p>
            <a:pPr algn="r">
              <a:lnSpc>
                <a:spcPts val="2400"/>
              </a:lnSpc>
              <a:spcBef>
                <a:spcPts val="0"/>
              </a:spcBef>
              <a:spcAft>
                <a:spcPts val="600"/>
              </a:spcAft>
            </a:pPr>
            <a:r>
              <a:rPr lang="he-IL" sz="2000" dirty="0" smtClean="0">
                <a:latin typeface="Arial" panose="020B0604020202020204" pitchFamily="34" charset="0"/>
              </a:rPr>
              <a:t>חלוקת </a:t>
            </a:r>
            <a:r>
              <a:rPr lang="he-IL" sz="2000" dirty="0">
                <a:latin typeface="Arial" panose="020B0604020202020204" pitchFamily="34" charset="0"/>
              </a:rPr>
              <a:t>המדעים הבסיסית לפי משרד </a:t>
            </a:r>
            <a:r>
              <a:rPr lang="he-IL" sz="2000" dirty="0" smtClean="0">
                <a:latin typeface="Arial" panose="020B0604020202020204" pitchFamily="34" charset="0"/>
              </a:rPr>
              <a:t>החינוך כוללת: </a:t>
            </a:r>
            <a:r>
              <a:rPr lang="he-IL" sz="2000" dirty="0">
                <a:latin typeface="Arial" panose="020B0604020202020204" pitchFamily="34" charset="0"/>
              </a:rPr>
              <a:t>מדעי החומר (פיזיקה וכימיה), מדעי החיים, טכנולוגיה </a:t>
            </a:r>
            <a:r>
              <a:rPr lang="he-IL" sz="2000" dirty="0" smtClean="0">
                <a:latin typeface="Arial" panose="020B0604020202020204" pitchFamily="34" charset="0"/>
              </a:rPr>
              <a:t>ובטיחות. </a:t>
            </a:r>
          </a:p>
          <a:p>
            <a:pPr algn="r">
              <a:lnSpc>
                <a:spcPts val="2400"/>
              </a:lnSpc>
              <a:spcBef>
                <a:spcPts val="0"/>
              </a:spcBef>
              <a:spcAft>
                <a:spcPts val="600"/>
              </a:spcAft>
            </a:pPr>
            <a:r>
              <a:rPr lang="he-IL" sz="2000" dirty="0" smtClean="0">
                <a:latin typeface="Arial" panose="020B0604020202020204" pitchFamily="34" charset="0"/>
              </a:rPr>
              <a:t>מדעי </a:t>
            </a:r>
            <a:r>
              <a:rPr lang="he-IL" sz="2000" dirty="0">
                <a:latin typeface="Arial" panose="020B0604020202020204" pitchFamily="34" charset="0"/>
              </a:rPr>
              <a:t>החברה </a:t>
            </a:r>
            <a:r>
              <a:rPr lang="he-IL" sz="2000" dirty="0" smtClean="0">
                <a:latin typeface="Arial" panose="020B0604020202020204" pitchFamily="34" charset="0"/>
              </a:rPr>
              <a:t>(לרבות פסיכולוגיה – של האדם </a:t>
            </a:r>
            <a:r>
              <a:rPr lang="he-IL" sz="2000" dirty="0">
                <a:latin typeface="Arial" panose="020B0604020202020204" pitchFamily="34" charset="0"/>
              </a:rPr>
              <a:t>בלבד) נלמדים </a:t>
            </a:r>
            <a:r>
              <a:rPr lang="he-IL" sz="2000" dirty="0" smtClean="0">
                <a:latin typeface="Arial" panose="020B0604020202020204" pitchFamily="34" charset="0"/>
              </a:rPr>
              <a:t>מעט רק </a:t>
            </a:r>
            <a:r>
              <a:rPr lang="he-IL" sz="2000" dirty="0">
                <a:latin typeface="Arial" panose="020B0604020202020204" pitchFamily="34" charset="0"/>
              </a:rPr>
              <a:t>בחטיבה </a:t>
            </a:r>
            <a:r>
              <a:rPr lang="he-IL" sz="2000" dirty="0" smtClean="0">
                <a:latin typeface="Arial" panose="020B0604020202020204" pitchFamily="34" charset="0"/>
              </a:rPr>
              <a:t>העליונה, </a:t>
            </a:r>
            <a:r>
              <a:rPr lang="he-IL" sz="2000" dirty="0">
                <a:latin typeface="Arial" panose="020B0604020202020204" pitchFamily="34" charset="0"/>
              </a:rPr>
              <a:t>כתחום </a:t>
            </a:r>
            <a:r>
              <a:rPr lang="he-IL" sz="2000" dirty="0" smtClean="0">
                <a:latin typeface="Arial" panose="020B0604020202020204" pitchFamily="34" charset="0"/>
              </a:rPr>
              <a:t>דעת נפרד </a:t>
            </a:r>
            <a:r>
              <a:rPr lang="he-IL" sz="2000" dirty="0">
                <a:latin typeface="Arial" panose="020B0604020202020204" pitchFamily="34" charset="0"/>
              </a:rPr>
              <a:t>מבחינה </a:t>
            </a:r>
            <a:r>
              <a:rPr lang="he-IL" sz="2000" dirty="0" smtClean="0">
                <a:latin typeface="Arial" panose="020B0604020202020204" pitchFamily="34" charset="0"/>
              </a:rPr>
              <a:t>מנהלית. </a:t>
            </a:r>
          </a:p>
          <a:p>
            <a:pPr algn="r">
              <a:lnSpc>
                <a:spcPts val="2400"/>
              </a:lnSpc>
              <a:spcBef>
                <a:spcPts val="0"/>
              </a:spcBef>
              <a:spcAft>
                <a:spcPts val="600"/>
              </a:spcAft>
            </a:pPr>
            <a:r>
              <a:rPr lang="he-IL" sz="2000" dirty="0" smtClean="0">
                <a:latin typeface="Arial" panose="020B0604020202020204" pitchFamily="34" charset="0"/>
              </a:rPr>
              <a:t>לימודי חקלאות קיימים מעט בחטיבה העליונה – כמעט ללא התייחסות </a:t>
            </a:r>
            <a:r>
              <a:rPr lang="he-IL" sz="2000" dirty="0">
                <a:latin typeface="Arial" panose="020B0604020202020204" pitchFamily="34" charset="0"/>
              </a:rPr>
              <a:t>לרווחת </a:t>
            </a:r>
            <a:r>
              <a:rPr lang="he-IL" sz="2000" dirty="0" smtClean="0">
                <a:latin typeface="Arial" panose="020B0604020202020204" pitchFamily="34" charset="0"/>
              </a:rPr>
              <a:t>בעלי-חיים. </a:t>
            </a:r>
          </a:p>
          <a:p>
            <a:pPr algn="r">
              <a:lnSpc>
                <a:spcPts val="2400"/>
              </a:lnSpc>
              <a:spcBef>
                <a:spcPts val="0"/>
              </a:spcBef>
              <a:spcAft>
                <a:spcPts val="600"/>
              </a:spcAft>
            </a:pPr>
            <a:r>
              <a:rPr lang="he-IL" sz="2000" dirty="0" smtClean="0">
                <a:latin typeface="Arial" panose="020B0604020202020204" pitchFamily="34" charset="0"/>
              </a:rPr>
              <a:t>באף </a:t>
            </a:r>
            <a:r>
              <a:rPr lang="he-IL" sz="2000" dirty="0" err="1">
                <a:latin typeface="Arial" panose="020B0604020202020204" pitchFamily="34" charset="0"/>
              </a:rPr>
              <a:t>תוכנית</a:t>
            </a:r>
            <a:r>
              <a:rPr lang="he-IL" sz="2000" dirty="0">
                <a:latin typeface="Arial" panose="020B0604020202020204" pitchFamily="34" charset="0"/>
              </a:rPr>
              <a:t> לימודים </a:t>
            </a:r>
            <a:r>
              <a:rPr lang="he-IL" sz="2000" dirty="0" smtClean="0">
                <a:latin typeface="Arial" panose="020B0604020202020204" pitchFamily="34" charset="0"/>
              </a:rPr>
              <a:t>רשמית במדעים לא דנים בבעלי-חיים בהקשרי פסיכולוגיה, </a:t>
            </a:r>
            <a:r>
              <a:rPr lang="he-IL" sz="2000" dirty="0">
                <a:latin typeface="Arial" panose="020B0604020202020204" pitchFamily="34" charset="0"/>
              </a:rPr>
              <a:t>אבולוציה של </a:t>
            </a:r>
            <a:r>
              <a:rPr lang="he-IL" sz="2000" dirty="0" smtClean="0">
                <a:latin typeface="Arial" panose="020B0604020202020204" pitchFamily="34" charset="0"/>
              </a:rPr>
              <a:t>רגשות ורגשות לפי מדעי המוח. גם ההתייחסות להבעת רגשות בהתנהגות </a:t>
            </a:r>
            <a:r>
              <a:rPr lang="he-IL" sz="2000" dirty="0">
                <a:latin typeface="Arial" panose="020B0604020202020204" pitchFamily="34" charset="0"/>
              </a:rPr>
              <a:t>דלה </a:t>
            </a:r>
            <a:r>
              <a:rPr lang="he-IL" sz="2000" dirty="0" smtClean="0">
                <a:latin typeface="Arial" panose="020B0604020202020204" pitchFamily="34" charset="0"/>
              </a:rPr>
              <a:t>מאוד.</a:t>
            </a:r>
            <a:endParaRPr lang="he-IL" sz="2000" dirty="0">
              <a:latin typeface="Arial" panose="020B0604020202020204" pitchFamily="34" charset="0"/>
            </a:endParaRPr>
          </a:p>
        </p:txBody>
      </p:sp>
      <p:sp>
        <p:nvSpPr>
          <p:cNvPr id="7" name="כותרת משנה 2"/>
          <p:cNvSpPr txBox="1">
            <a:spLocks/>
          </p:cNvSpPr>
          <p:nvPr/>
        </p:nvSpPr>
        <p:spPr>
          <a:xfrm>
            <a:off x="700066" y="891884"/>
            <a:ext cx="3653791" cy="5966115"/>
          </a:xfrm>
          <a:prstGeom prst="roundRect">
            <a:avLst/>
          </a:prstGeom>
          <a:solidFill>
            <a:schemeClr val="bg1"/>
          </a:solidFill>
        </p:spPr>
        <p:txBody>
          <a:bodyPr vert="horz" lIns="91440" tIns="45720" rIns="91440" bIns="4572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ts val="2400"/>
              </a:lnSpc>
              <a:spcBef>
                <a:spcPts val="0"/>
              </a:spcBef>
              <a:spcAft>
                <a:spcPts val="1200"/>
              </a:spcAft>
            </a:pPr>
            <a:r>
              <a:rPr lang="he-IL" sz="2000" dirty="0" smtClean="0">
                <a:latin typeface="Arial" panose="020B0604020202020204" pitchFamily="34" charset="0"/>
              </a:rPr>
              <a:t>במילים אחרות: החינוך המדעי בבתי-הספר מדכא באופן פעיל התעניינות ספונטנית ברגשות בעלי-חיים וחוסם את חיבורם לתחומי מדע קרובים. ואם בחטיבה העליונה או באוניברסיטה מתעניינים בנושא, צריך לעבור חינוך מחדש.</a:t>
            </a:r>
          </a:p>
          <a:p>
            <a:pPr algn="r">
              <a:lnSpc>
                <a:spcPts val="2400"/>
              </a:lnSpc>
              <a:spcBef>
                <a:spcPts val="0"/>
              </a:spcBef>
              <a:spcAft>
                <a:spcPts val="1200"/>
              </a:spcAft>
            </a:pPr>
            <a:r>
              <a:rPr lang="he-IL" sz="2000" dirty="0" smtClean="0">
                <a:solidFill>
                  <a:srgbClr val="C00000"/>
                </a:solidFill>
                <a:latin typeface="Arial" panose="020B0604020202020204" pitchFamily="34" charset="0"/>
              </a:rPr>
              <a:t>בעניין תודעת בעלי-חיים בכלל ורגשותיהם בפרט אין עמדה ניטרלית: אם אינך מלמד/ת את הנושא באופן פעיל כנגד מסורת מערכת החינוך, עבודתך תורמת בהכרח לדיכוי העניין המדעי של ילדים ברגשות בעלי-חיים, ולכינון השקפה אינטואיטיבית שזהו נושא "לא מדעי".</a:t>
            </a:r>
            <a:endParaRPr lang="he-IL" sz="2000" dirty="0">
              <a:solidFill>
                <a:srgbClr val="C00000"/>
              </a:solidFill>
              <a:latin typeface="Arial" panose="020B0604020202020204" pitchFamily="34" charset="0"/>
            </a:endParaRPr>
          </a:p>
        </p:txBody>
      </p:sp>
      <p:sp>
        <p:nvSpPr>
          <p:cNvPr id="5" name="TextBox 4"/>
          <p:cNvSpPr txBox="1"/>
          <p:nvPr/>
        </p:nvSpPr>
        <p:spPr>
          <a:xfrm rot="16200000">
            <a:off x="-474796" y="916868"/>
            <a:ext cx="1655806" cy="215444"/>
          </a:xfrm>
          <a:prstGeom prst="rect">
            <a:avLst/>
          </a:prstGeom>
          <a:noFill/>
        </p:spPr>
        <p:txBody>
          <a:bodyPr wrap="square" rtlCol="1">
            <a:spAutoFit/>
          </a:bodyPr>
          <a:lstStyle/>
          <a:p>
            <a:r>
              <a:rPr lang="he-IL" sz="800" dirty="0" smtClean="0">
                <a:solidFill>
                  <a:srgbClr val="75C5B0"/>
                </a:solidFill>
              </a:rPr>
              <a:t>ד"ר אריאל </a:t>
            </a:r>
            <a:r>
              <a:rPr lang="he-IL" sz="800" dirty="0" err="1" smtClean="0">
                <a:solidFill>
                  <a:srgbClr val="75C5B0"/>
                </a:solidFill>
              </a:rPr>
              <a:t>צבל</a:t>
            </a:r>
            <a:r>
              <a:rPr lang="he-IL" sz="800" dirty="0" smtClean="0">
                <a:solidFill>
                  <a:srgbClr val="75C5B0"/>
                </a:solidFill>
              </a:rPr>
              <a:t>, מכון אדם וחיה</a:t>
            </a:r>
            <a:endParaRPr lang="he-IL" sz="800" dirty="0">
              <a:solidFill>
                <a:srgbClr val="75C5B0"/>
              </a:solidFill>
            </a:endParaRPr>
          </a:p>
        </p:txBody>
      </p:sp>
    </p:spTree>
    <p:extLst>
      <p:ext uri="{BB962C8B-B14F-4D97-AF65-F5344CB8AC3E}">
        <p14:creationId xmlns:p14="http://schemas.microsoft.com/office/powerpoint/2010/main" val="231618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DEF1EC"/>
            </a:gs>
          </a:gsLst>
          <a:lin ang="5400000" scaled="1"/>
        </a:gra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90616" y="98852"/>
            <a:ext cx="8962766" cy="568411"/>
          </a:xfrm>
          <a:prstGeom prst="roundRect">
            <a:avLst/>
          </a:prstGeom>
          <a:solidFill>
            <a:schemeClr val="bg1"/>
          </a:solidFill>
        </p:spPr>
        <p:txBody>
          <a:bodyPr>
            <a:normAutofit fontScale="90000"/>
          </a:bodyPr>
          <a:lstStyle/>
          <a:p>
            <a:pPr>
              <a:spcAft>
                <a:spcPts val="600"/>
              </a:spcAft>
            </a:pPr>
            <a:r>
              <a:rPr lang="he-IL" sz="2400" dirty="0" smtClean="0">
                <a:solidFill>
                  <a:srgbClr val="C00000"/>
                </a:solidFill>
                <a:latin typeface="Arial" panose="020B0604020202020204" pitchFamily="34" charset="0"/>
                <a:cs typeface="Arial" panose="020B0604020202020204" pitchFamily="34" charset="0"/>
              </a:rPr>
              <a:t>הוראה בנושא רגשות בעלי-חיים:</a:t>
            </a:r>
            <a:r>
              <a:rPr lang="en-US" sz="2400" dirty="0" smtClean="0">
                <a:solidFill>
                  <a:srgbClr val="C00000"/>
                </a:solidFill>
                <a:latin typeface="Arial" panose="020B0604020202020204" pitchFamily="34" charset="0"/>
                <a:cs typeface="Arial" panose="020B0604020202020204" pitchFamily="34" charset="0"/>
              </a:rPr>
              <a:t> </a:t>
            </a:r>
            <a:r>
              <a:rPr lang="he-IL" sz="2400" dirty="0" smtClean="0">
                <a:solidFill>
                  <a:srgbClr val="C00000"/>
                </a:solidFill>
                <a:latin typeface="Arial" panose="020B0604020202020204" pitchFamily="34" charset="0"/>
                <a:cs typeface="Arial" panose="020B0604020202020204" pitchFamily="34" charset="0"/>
              </a:rPr>
              <a:t>הבעיה החינוכית</a:t>
            </a:r>
            <a:br>
              <a:rPr lang="he-IL" sz="2400" dirty="0" smtClean="0">
                <a:solidFill>
                  <a:srgbClr val="C00000"/>
                </a:solidFill>
                <a:latin typeface="Arial" panose="020B0604020202020204" pitchFamily="34" charset="0"/>
                <a:cs typeface="Arial" panose="020B0604020202020204" pitchFamily="34" charset="0"/>
              </a:rPr>
            </a:br>
            <a:r>
              <a:rPr lang="he-IL" sz="1400" dirty="0">
                <a:latin typeface="Arial" panose="020B0604020202020204" pitchFamily="34" charset="0"/>
                <a:cs typeface="Arial" panose="020B0604020202020204" pitchFamily="34" charset="0"/>
              </a:rPr>
              <a:t>סיכום נושאים רלוונטיים לבעלי-חיים בלימודי המדעים לפי </a:t>
            </a:r>
            <a:r>
              <a:rPr lang="he-IL" sz="1400" u="sng" dirty="0">
                <a:latin typeface="Arial" panose="020B0604020202020204" pitchFamily="34" charset="0"/>
                <a:cs typeface="Arial" panose="020B0604020202020204" pitchFamily="34" charset="0"/>
                <a:hlinkClick r:id="rId2"/>
              </a:rPr>
              <a:t>מפרט התוכן ליסודי, תשפ"ה</a:t>
            </a:r>
            <a:r>
              <a:rPr lang="he-IL" sz="1400" dirty="0">
                <a:latin typeface="Arial" panose="020B0604020202020204" pitchFamily="34" charset="0"/>
                <a:cs typeface="Arial" panose="020B0604020202020204" pitchFamily="34" charset="0"/>
              </a:rPr>
              <a:t>;</a:t>
            </a:r>
            <a:r>
              <a:rPr lang="he-IL" sz="1400" b="1" dirty="0">
                <a:latin typeface="Arial" panose="020B0604020202020204" pitchFamily="34" charset="0"/>
                <a:cs typeface="Arial" panose="020B0604020202020204" pitchFamily="34" charset="0"/>
              </a:rPr>
              <a:t> </a:t>
            </a:r>
            <a:r>
              <a:rPr lang="he-IL" sz="1400" u="sng" dirty="0">
                <a:latin typeface="Arial" panose="020B0604020202020204" pitchFamily="34" charset="0"/>
                <a:cs typeface="Arial" panose="020B0604020202020204" pitchFamily="34" charset="0"/>
                <a:hlinkClick r:id="rId3"/>
              </a:rPr>
              <a:t>חט"ב</a:t>
            </a:r>
            <a:r>
              <a:rPr lang="he-IL" sz="1400" dirty="0">
                <a:latin typeface="Arial" panose="020B0604020202020204" pitchFamily="34" charset="0"/>
                <a:cs typeface="Arial" panose="020B0604020202020204" pitchFamily="34" charset="0"/>
              </a:rPr>
              <a:t>; </a:t>
            </a:r>
            <a:r>
              <a:rPr lang="he-IL" sz="1400" u="sng" dirty="0">
                <a:latin typeface="Arial" panose="020B0604020202020204" pitchFamily="34" charset="0"/>
                <a:cs typeface="Arial" panose="020B0604020202020204" pitchFamily="34" charset="0"/>
                <a:hlinkClick r:id="rId4"/>
              </a:rPr>
              <a:t>חטיבה עליונה</a:t>
            </a:r>
            <a:r>
              <a:rPr lang="he-IL" sz="1400" dirty="0">
                <a:latin typeface="Arial" panose="020B0604020202020204" pitchFamily="34" charset="0"/>
                <a:cs typeface="Arial" panose="020B0604020202020204" pitchFamily="34" charset="0"/>
              </a:rPr>
              <a:t> (באתר משרד החינוך</a:t>
            </a:r>
            <a:r>
              <a:rPr lang="he-IL" sz="1400" dirty="0" smtClean="0">
                <a:latin typeface="Arial" panose="020B0604020202020204" pitchFamily="34" charset="0"/>
                <a:cs typeface="Arial" panose="020B0604020202020204" pitchFamily="34" charset="0"/>
              </a:rPr>
              <a:t>)</a:t>
            </a:r>
            <a:endParaRPr lang="he-IL" sz="1400" dirty="0">
              <a:solidFill>
                <a:srgbClr val="C00000"/>
              </a:solidFill>
              <a:latin typeface="Arial" panose="020B0604020202020204" pitchFamily="34" charset="0"/>
              <a:cs typeface="Arial" panose="020B060402020202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1555750972"/>
              </p:ext>
            </p:extLst>
          </p:nvPr>
        </p:nvGraphicFramePr>
        <p:xfrm>
          <a:off x="90615" y="756501"/>
          <a:ext cx="8962767" cy="6066917"/>
        </p:xfrm>
        <a:graphic>
          <a:graphicData uri="http://schemas.openxmlformats.org/drawingml/2006/table">
            <a:tbl>
              <a:tblPr firstRow="1" firstCol="1" bandRow="1">
                <a:tableStyleId>{5940675A-B579-460E-94D1-54222C63F5DA}</a:tableStyleId>
              </a:tblPr>
              <a:tblGrid>
                <a:gridCol w="8600304"/>
                <a:gridCol w="362463"/>
              </a:tblGrid>
              <a:tr h="174054">
                <a:tc>
                  <a:txBody>
                    <a:bodyPr/>
                    <a:lstStyle/>
                    <a:p>
                      <a:pPr algn="ctr" rtl="1">
                        <a:lnSpc>
                          <a:spcPct val="107000"/>
                        </a:lnSpc>
                        <a:spcAft>
                          <a:spcPts val="0"/>
                        </a:spcAft>
                      </a:pPr>
                      <a:r>
                        <a:rPr lang="he-IL" sz="1200" b="1" u="none" dirty="0" err="1">
                          <a:solidFill>
                            <a:schemeClr val="tx1"/>
                          </a:solidFill>
                          <a:effectLst/>
                          <a:latin typeface="Arial" panose="020B0604020202020204" pitchFamily="34" charset="0"/>
                          <a:cs typeface="Arial" panose="020B0604020202020204" pitchFamily="34" charset="0"/>
                        </a:rPr>
                        <a:t>תוכנית</a:t>
                      </a:r>
                      <a:r>
                        <a:rPr lang="he-IL" sz="1200" b="1" u="none" dirty="0">
                          <a:solidFill>
                            <a:schemeClr val="tx1"/>
                          </a:solidFill>
                          <a:effectLst/>
                          <a:latin typeface="Arial" panose="020B0604020202020204" pitchFamily="34" charset="0"/>
                          <a:cs typeface="Arial" panose="020B0604020202020204" pitchFamily="34" charset="0"/>
                        </a:rPr>
                        <a:t> הלימודים במדעים: תכנים רלוונטיים לבעלי-חיים</a:t>
                      </a:r>
                      <a:endParaRPr lang="en-US" sz="1200" b="1"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c>
                  <a:txBody>
                    <a:bodyPr/>
                    <a:lstStyle/>
                    <a:p>
                      <a:pPr algn="ctr" rtl="1">
                        <a:lnSpc>
                          <a:spcPct val="107000"/>
                        </a:lnSpc>
                        <a:spcAft>
                          <a:spcPts val="0"/>
                        </a:spcAft>
                      </a:pPr>
                      <a:r>
                        <a:rPr lang="he-IL" sz="1200" dirty="0">
                          <a:solidFill>
                            <a:schemeClr val="tx1"/>
                          </a:solidFill>
                          <a:effectLst/>
                          <a:latin typeface="Arial" panose="020B0604020202020204" pitchFamily="34" charset="0"/>
                          <a:cs typeface="Arial" panose="020B0604020202020204" pitchFamily="34" charset="0"/>
                        </a:rPr>
                        <a:t>כיתה</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r>
              <a:tr h="261080">
                <a:tc>
                  <a:txBody>
                    <a:bodyPr/>
                    <a:lstStyle/>
                    <a:p>
                      <a:pPr algn="r" rtl="1">
                        <a:lnSpc>
                          <a:spcPct val="107000"/>
                        </a:lnSpc>
                        <a:spcAft>
                          <a:spcPts val="0"/>
                        </a:spcAft>
                      </a:pPr>
                      <a:r>
                        <a:rPr lang="he-IL" sz="1200" dirty="0">
                          <a:solidFill>
                            <a:schemeClr val="tx1"/>
                          </a:solidFill>
                          <a:effectLst/>
                          <a:latin typeface="Arial" panose="020B0604020202020204" pitchFamily="34" charset="0"/>
                          <a:cs typeface="Arial" panose="020B0604020202020204" pitchFamily="34" charset="0"/>
                        </a:rPr>
                        <a:t>קליטת מידע מהסביבה </a:t>
                      </a:r>
                      <a:r>
                        <a:rPr lang="he-IL" sz="1200" dirty="0" smtClean="0">
                          <a:solidFill>
                            <a:schemeClr val="tx1"/>
                          </a:solidFill>
                          <a:effectLst/>
                          <a:latin typeface="Arial" panose="020B0604020202020204" pitchFamily="34" charset="0"/>
                          <a:cs typeface="Arial" panose="020B0604020202020204" pitchFamily="34" charset="0"/>
                        </a:rPr>
                        <a:t>על-ידי </a:t>
                      </a:r>
                      <a:r>
                        <a:rPr lang="he-IL" sz="1200" dirty="0">
                          <a:solidFill>
                            <a:schemeClr val="tx1"/>
                          </a:solidFill>
                          <a:effectLst/>
                          <a:latin typeface="Arial" panose="020B0604020202020204" pitchFamily="34" charset="0"/>
                          <a:cs typeface="Arial" panose="020B0604020202020204" pitchFamily="34" charset="0"/>
                        </a:rPr>
                        <a:t>החושים (בבני-אדם); יצורים חיים נפוצים לפי עונות השנה; נדידת עופות; תרדמה והתעוררות של בעלי-חיים; </a:t>
                      </a:r>
                      <a:r>
                        <a:rPr lang="he-IL" sz="1200" dirty="0" smtClean="0">
                          <a:solidFill>
                            <a:schemeClr val="tx1"/>
                          </a:solidFill>
                          <a:effectLst/>
                          <a:latin typeface="Arial" panose="020B0604020202020204" pitchFamily="34" charset="0"/>
                          <a:cs typeface="Arial" panose="020B0604020202020204" pitchFamily="34" charset="0"/>
                        </a:rPr>
                        <a:t>בעלי-חיים: </a:t>
                      </a:r>
                      <a:r>
                        <a:rPr lang="he-IL" sz="1200" dirty="0">
                          <a:solidFill>
                            <a:schemeClr val="tx1"/>
                          </a:solidFill>
                          <a:effectLst/>
                          <a:latin typeface="Arial" panose="020B0604020202020204" pitchFamily="34" charset="0"/>
                          <a:cs typeface="Arial" panose="020B0604020202020204" pitchFamily="34" charset="0"/>
                        </a:rPr>
                        <a:t>מבנה גוף, איברי תנועה, איברי חוש, כסות גוף.</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c>
                  <a:txBody>
                    <a:bodyPr/>
                    <a:lstStyle/>
                    <a:p>
                      <a:pPr algn="r" rtl="1">
                        <a:lnSpc>
                          <a:spcPct val="107000"/>
                        </a:lnSpc>
                        <a:spcAft>
                          <a:spcPts val="0"/>
                        </a:spcAft>
                      </a:pPr>
                      <a:r>
                        <a:rPr lang="he-IL" sz="1200" dirty="0">
                          <a:effectLst/>
                          <a:latin typeface="Arial" panose="020B0604020202020204" pitchFamily="34" charset="0"/>
                          <a:cs typeface="Arial" panose="020B0604020202020204" pitchFamily="34" charset="0"/>
                        </a:rPr>
                        <a:t>א</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r>
              <a:tr h="522161">
                <a:tc>
                  <a:txBody>
                    <a:bodyPr/>
                    <a:lstStyle/>
                    <a:p>
                      <a:pPr algn="r" rtl="1">
                        <a:lnSpc>
                          <a:spcPct val="107000"/>
                        </a:lnSpc>
                        <a:spcAft>
                          <a:spcPts val="0"/>
                        </a:spcAft>
                      </a:pPr>
                      <a:r>
                        <a:rPr lang="he-IL" sz="1200" dirty="0">
                          <a:solidFill>
                            <a:schemeClr val="tx1"/>
                          </a:solidFill>
                          <a:effectLst/>
                          <a:latin typeface="Arial" panose="020B0604020202020204" pitchFamily="34" charset="0"/>
                          <a:cs typeface="Arial" panose="020B0604020202020204" pitchFamily="34" charset="0"/>
                        </a:rPr>
                        <a:t>מאפייני החיים: נשימה, רבייה, הזנה, הפרשה, גדילה והתפתחות, תנועה, תקשורת; צורכי קיום: מים, מזון, אוויר, טמפרטורה מתאימה, הגנה, קרקע (לצמחים, </a:t>
                      </a:r>
                      <a:r>
                        <a:rPr lang="he-IL" sz="1200" dirty="0" smtClean="0">
                          <a:solidFill>
                            <a:schemeClr val="tx1"/>
                          </a:solidFill>
                          <a:effectLst/>
                          <a:latin typeface="Arial" panose="020B0604020202020204" pitchFamily="34" charset="0"/>
                          <a:cs typeface="Arial" panose="020B0604020202020204" pitchFamily="34" charset="0"/>
                        </a:rPr>
                        <a:t>לבעלי-חיים), </a:t>
                      </a:r>
                      <a:r>
                        <a:rPr lang="he-IL" sz="1200" dirty="0">
                          <a:solidFill>
                            <a:schemeClr val="tx1"/>
                          </a:solidFill>
                          <a:effectLst/>
                          <a:latin typeface="Arial" panose="020B0604020202020204" pitchFamily="34" charset="0"/>
                          <a:cs typeface="Arial" panose="020B0604020202020204" pitchFamily="34" charset="0"/>
                        </a:rPr>
                        <a:t>אור; דרכים באמצעותן </a:t>
                      </a:r>
                      <a:r>
                        <a:rPr lang="he-IL" sz="1200" dirty="0" smtClean="0">
                          <a:solidFill>
                            <a:schemeClr val="tx1"/>
                          </a:solidFill>
                          <a:effectLst/>
                          <a:latin typeface="Arial" panose="020B0604020202020204" pitchFamily="34" charset="0"/>
                          <a:cs typeface="Arial" panose="020B0604020202020204" pitchFamily="34" charset="0"/>
                        </a:rPr>
                        <a:t>בעלי-חיים </a:t>
                      </a:r>
                      <a:r>
                        <a:rPr lang="he-IL" sz="1200" dirty="0">
                          <a:solidFill>
                            <a:schemeClr val="tx1"/>
                          </a:solidFill>
                          <a:effectLst/>
                          <a:latin typeface="Arial" panose="020B0604020202020204" pitchFamily="34" charset="0"/>
                          <a:cs typeface="Arial" panose="020B0604020202020204" pitchFamily="34" charset="0"/>
                        </a:rPr>
                        <a:t>משיגים את מה שהם צריכים; הזנה באדם – שיניים; חשיבות (הישרדותית) של התקשורת בין </a:t>
                      </a:r>
                      <a:r>
                        <a:rPr lang="he-IL" sz="1200" dirty="0" smtClean="0">
                          <a:solidFill>
                            <a:schemeClr val="tx1"/>
                          </a:solidFill>
                          <a:effectLst/>
                          <a:latin typeface="Arial" panose="020B0604020202020204" pitchFamily="34" charset="0"/>
                          <a:cs typeface="Arial" panose="020B0604020202020204" pitchFamily="34" charset="0"/>
                        </a:rPr>
                        <a:t>בעלי-חיים </a:t>
                      </a:r>
                      <a:r>
                        <a:rPr lang="he-IL" sz="1200" dirty="0">
                          <a:solidFill>
                            <a:schemeClr val="tx1"/>
                          </a:solidFill>
                          <a:effectLst/>
                          <a:latin typeface="Arial" panose="020B0604020202020204" pitchFamily="34" charset="0"/>
                          <a:cs typeface="Arial" panose="020B0604020202020204" pitchFamily="34" charset="0"/>
                        </a:rPr>
                        <a:t>לסביבתם; אמצעים גופניים) להעברת מידע בין </a:t>
                      </a:r>
                      <a:r>
                        <a:rPr lang="he-IL" sz="1200" dirty="0" smtClean="0">
                          <a:solidFill>
                            <a:schemeClr val="tx1"/>
                          </a:solidFill>
                          <a:effectLst/>
                          <a:latin typeface="Arial" panose="020B0604020202020204" pitchFamily="34" charset="0"/>
                          <a:cs typeface="Arial" panose="020B0604020202020204" pitchFamily="34" charset="0"/>
                        </a:rPr>
                        <a:t>בעלי-חיים; </a:t>
                      </a:r>
                      <a:r>
                        <a:rPr lang="he-IL" sz="1200" dirty="0">
                          <a:solidFill>
                            <a:schemeClr val="tx1"/>
                          </a:solidFill>
                          <a:effectLst/>
                          <a:latin typeface="Arial" panose="020B0604020202020204" pitchFamily="34" charset="0"/>
                          <a:cs typeface="Arial" panose="020B0604020202020204" pitchFamily="34" charset="0"/>
                        </a:rPr>
                        <a:t>השוני באורחות חיים של </a:t>
                      </a:r>
                      <a:r>
                        <a:rPr lang="he-IL" sz="1200" dirty="0" smtClean="0">
                          <a:solidFill>
                            <a:schemeClr val="tx1"/>
                          </a:solidFill>
                          <a:effectLst/>
                          <a:latin typeface="Arial" panose="020B0604020202020204" pitchFamily="34" charset="0"/>
                          <a:cs typeface="Arial" panose="020B0604020202020204" pitchFamily="34" charset="0"/>
                        </a:rPr>
                        <a:t>בעלי-חיים </a:t>
                      </a:r>
                      <a:r>
                        <a:rPr lang="he-IL" sz="1200" dirty="0">
                          <a:solidFill>
                            <a:schemeClr val="tx1"/>
                          </a:solidFill>
                          <a:effectLst/>
                          <a:latin typeface="Arial" panose="020B0604020202020204" pitchFamily="34" charset="0"/>
                          <a:cs typeface="Arial" panose="020B0604020202020204" pitchFamily="34" charset="0"/>
                        </a:rPr>
                        <a:t>ממינים שונים; חשיבות המגוון </a:t>
                      </a:r>
                      <a:r>
                        <a:rPr lang="he-IL" sz="1200" dirty="0" smtClean="0">
                          <a:solidFill>
                            <a:schemeClr val="tx1"/>
                          </a:solidFill>
                          <a:effectLst/>
                          <a:latin typeface="Arial" panose="020B0604020202020204" pitchFamily="34" charset="0"/>
                          <a:cs typeface="Arial" panose="020B0604020202020204" pitchFamily="34" charset="0"/>
                        </a:rPr>
                        <a:t>בבעלי-חיים </a:t>
                      </a:r>
                      <a:r>
                        <a:rPr lang="he-IL" sz="1200" dirty="0">
                          <a:solidFill>
                            <a:schemeClr val="tx1"/>
                          </a:solidFill>
                          <a:effectLst/>
                          <a:latin typeface="Arial" panose="020B0604020202020204" pitchFamily="34" charset="0"/>
                          <a:cs typeface="Arial" panose="020B0604020202020204" pitchFamily="34" charset="0"/>
                        </a:rPr>
                        <a:t>ובצמחים לתועלת האדם.</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c>
                  <a:txBody>
                    <a:bodyPr/>
                    <a:lstStyle/>
                    <a:p>
                      <a:pPr algn="r" rtl="1">
                        <a:lnSpc>
                          <a:spcPct val="107000"/>
                        </a:lnSpc>
                        <a:spcAft>
                          <a:spcPts val="0"/>
                        </a:spcAft>
                      </a:pPr>
                      <a:r>
                        <a:rPr lang="he-IL" sz="1200" dirty="0">
                          <a:effectLst/>
                          <a:latin typeface="Arial" panose="020B0604020202020204" pitchFamily="34" charset="0"/>
                          <a:cs typeface="Arial" panose="020B0604020202020204" pitchFamily="34" charset="0"/>
                        </a:rPr>
                        <a:t>ב</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r>
              <a:tr h="261080">
                <a:tc>
                  <a:txBody>
                    <a:bodyPr/>
                    <a:lstStyle/>
                    <a:p>
                      <a:pPr algn="r" rtl="1">
                        <a:lnSpc>
                          <a:spcPct val="107000"/>
                        </a:lnSpc>
                        <a:spcAft>
                          <a:spcPts val="0"/>
                        </a:spcAft>
                      </a:pPr>
                      <a:r>
                        <a:rPr lang="he-IL" sz="1200" dirty="0">
                          <a:solidFill>
                            <a:schemeClr val="tx1"/>
                          </a:solidFill>
                          <a:effectLst/>
                          <a:latin typeface="Arial" panose="020B0604020202020204" pitchFamily="34" charset="0"/>
                          <a:cs typeface="Arial" panose="020B0604020202020204" pitchFamily="34" charset="0"/>
                        </a:rPr>
                        <a:t>במסגרת נושא מערכות </a:t>
                      </a:r>
                      <a:r>
                        <a:rPr lang="he-IL" sz="1200" dirty="0" smtClean="0">
                          <a:solidFill>
                            <a:schemeClr val="tx1"/>
                          </a:solidFill>
                          <a:effectLst/>
                          <a:latin typeface="Arial" panose="020B0604020202020204" pitchFamily="34" charset="0"/>
                          <a:cs typeface="Arial" panose="020B0604020202020204" pitchFamily="34" charset="0"/>
                        </a:rPr>
                        <a:t>אקולוגיות</a:t>
                      </a:r>
                      <a:r>
                        <a:rPr lang="he-IL" sz="1200" baseline="0" dirty="0" smtClean="0">
                          <a:solidFill>
                            <a:schemeClr val="tx1"/>
                          </a:solidFill>
                          <a:effectLst/>
                          <a:latin typeface="Arial" panose="020B0604020202020204" pitchFamily="34" charset="0"/>
                          <a:cs typeface="Arial" panose="020B0604020202020204" pitchFamily="34" charset="0"/>
                        </a:rPr>
                        <a:t> – ה</a:t>
                      </a:r>
                      <a:r>
                        <a:rPr lang="he-IL" sz="1200" dirty="0" smtClean="0">
                          <a:solidFill>
                            <a:schemeClr val="tx1"/>
                          </a:solidFill>
                          <a:effectLst/>
                          <a:latin typeface="Arial" panose="020B0604020202020204" pitchFamily="34" charset="0"/>
                          <a:cs typeface="Arial" panose="020B0604020202020204" pitchFamily="34" charset="0"/>
                        </a:rPr>
                        <a:t>מחיר </a:t>
                      </a:r>
                      <a:r>
                        <a:rPr lang="he-IL" sz="1200" dirty="0">
                          <a:solidFill>
                            <a:schemeClr val="tx1"/>
                          </a:solidFill>
                          <a:effectLst/>
                          <a:latin typeface="Arial" panose="020B0604020202020204" pitchFamily="34" charset="0"/>
                          <a:cs typeface="Arial" panose="020B0604020202020204" pitchFamily="34" charset="0"/>
                        </a:rPr>
                        <a:t>הסביבתי של מעורבות האדם בסביבה: פגיעה באזורי מחיה של צמחים </a:t>
                      </a:r>
                      <a:r>
                        <a:rPr lang="he-IL" sz="1200" dirty="0" smtClean="0">
                          <a:solidFill>
                            <a:schemeClr val="tx1"/>
                          </a:solidFill>
                          <a:effectLst/>
                          <a:latin typeface="Arial" panose="020B0604020202020204" pitchFamily="34" charset="0"/>
                          <a:cs typeface="Arial" panose="020B0604020202020204" pitchFamily="34" charset="0"/>
                        </a:rPr>
                        <a:t>ובעלי-חיים, </a:t>
                      </a:r>
                      <a:r>
                        <a:rPr lang="he-IL" sz="1200" dirty="0">
                          <a:solidFill>
                            <a:schemeClr val="tx1"/>
                          </a:solidFill>
                          <a:effectLst/>
                          <a:latin typeface="Arial" panose="020B0604020202020204" pitchFamily="34" charset="0"/>
                          <a:cs typeface="Arial" panose="020B0604020202020204" pitchFamily="34" charset="0"/>
                        </a:rPr>
                        <a:t>והקטנת אוכלוסיות צמחים </a:t>
                      </a:r>
                      <a:r>
                        <a:rPr lang="he-IL" sz="1200" dirty="0" smtClean="0">
                          <a:solidFill>
                            <a:schemeClr val="tx1"/>
                          </a:solidFill>
                          <a:effectLst/>
                          <a:latin typeface="Arial" panose="020B0604020202020204" pitchFamily="34" charset="0"/>
                          <a:cs typeface="Arial" panose="020B0604020202020204" pitchFamily="34" charset="0"/>
                        </a:rPr>
                        <a:t>ובעלי-חיים; </a:t>
                      </a:r>
                      <a:r>
                        <a:rPr lang="he-IL" sz="1200" dirty="0">
                          <a:solidFill>
                            <a:schemeClr val="tx1"/>
                          </a:solidFill>
                          <a:effectLst/>
                          <a:latin typeface="Arial" panose="020B0604020202020204" pitchFamily="34" charset="0"/>
                          <a:cs typeface="Arial" panose="020B0604020202020204" pitchFamily="34" charset="0"/>
                        </a:rPr>
                        <a:t>פתרונות לשמירה על הסביבה, לרבות איסור ציד ומניעת צער </a:t>
                      </a:r>
                      <a:r>
                        <a:rPr lang="he-IL" sz="1200" dirty="0" smtClean="0">
                          <a:solidFill>
                            <a:schemeClr val="tx1"/>
                          </a:solidFill>
                          <a:effectLst/>
                          <a:latin typeface="Arial" panose="020B0604020202020204" pitchFamily="34" charset="0"/>
                          <a:cs typeface="Arial" panose="020B0604020202020204" pitchFamily="34" charset="0"/>
                        </a:rPr>
                        <a:t>בעלי-חיים.</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c>
                  <a:txBody>
                    <a:bodyPr/>
                    <a:lstStyle/>
                    <a:p>
                      <a:pPr algn="r" rtl="1">
                        <a:lnSpc>
                          <a:spcPct val="107000"/>
                        </a:lnSpc>
                        <a:spcAft>
                          <a:spcPts val="0"/>
                        </a:spcAft>
                      </a:pPr>
                      <a:r>
                        <a:rPr lang="he-IL" sz="1200" dirty="0">
                          <a:effectLst/>
                          <a:latin typeface="Arial" panose="020B0604020202020204" pitchFamily="34" charset="0"/>
                          <a:cs typeface="Arial" panose="020B0604020202020204" pitchFamily="34" charset="0"/>
                        </a:rPr>
                        <a:t>ג</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r>
              <a:tr h="1044321">
                <a:tc>
                  <a:txBody>
                    <a:bodyPr/>
                    <a:lstStyle/>
                    <a:p>
                      <a:pPr algn="r" rtl="1">
                        <a:lnSpc>
                          <a:spcPct val="107000"/>
                        </a:lnSpc>
                        <a:spcAft>
                          <a:spcPts val="0"/>
                        </a:spcAft>
                      </a:pPr>
                      <a:r>
                        <a:rPr lang="he-IL" sz="1200" dirty="0">
                          <a:solidFill>
                            <a:schemeClr val="tx1"/>
                          </a:solidFill>
                          <a:effectLst/>
                          <a:latin typeface="Arial" panose="020B0604020202020204" pitchFamily="34" charset="0"/>
                          <a:cs typeface="Arial" panose="020B0604020202020204" pitchFamily="34" charset="0"/>
                        </a:rPr>
                        <a:t>מאפייני החיים המשותפים לכל היצורים החיים: נשימה, רבייה, הזנה, הפרשה, גדילה והתפתחות, תנועה, תקשורת עם הסביבה; צרכים חיוניים לקיום </a:t>
                      </a:r>
                      <a:r>
                        <a:rPr lang="he-IL" sz="1200" dirty="0" smtClean="0">
                          <a:solidFill>
                            <a:schemeClr val="tx1"/>
                          </a:solidFill>
                          <a:effectLst/>
                          <a:latin typeface="Arial" panose="020B0604020202020204" pitchFamily="34" charset="0"/>
                          <a:cs typeface="Arial" panose="020B0604020202020204" pitchFamily="34" charset="0"/>
                        </a:rPr>
                        <a:t>בעלי-חיים: </a:t>
                      </a:r>
                      <a:r>
                        <a:rPr lang="he-IL" sz="1200" dirty="0">
                          <a:solidFill>
                            <a:schemeClr val="tx1"/>
                          </a:solidFill>
                          <a:effectLst/>
                          <a:latin typeface="Arial" panose="020B0604020202020204" pitchFamily="34" charset="0"/>
                          <a:cs typeface="Arial" panose="020B0604020202020204" pitchFamily="34" charset="0"/>
                        </a:rPr>
                        <a:t>מים, מזון, אוויר, טמפרטורה מתאימה, הגנה; דרכים שונות שבאמצעותן </a:t>
                      </a:r>
                      <a:r>
                        <a:rPr lang="he-IL" sz="1200" dirty="0" smtClean="0">
                          <a:solidFill>
                            <a:schemeClr val="tx1"/>
                          </a:solidFill>
                          <a:effectLst/>
                          <a:latin typeface="Arial" panose="020B0604020202020204" pitchFamily="34" charset="0"/>
                          <a:cs typeface="Arial" panose="020B0604020202020204" pitchFamily="34" charset="0"/>
                        </a:rPr>
                        <a:t>בעלי-חיים </a:t>
                      </a:r>
                      <a:r>
                        <a:rPr lang="he-IL" sz="1200" dirty="0">
                          <a:solidFill>
                            <a:schemeClr val="tx1"/>
                          </a:solidFill>
                          <a:effectLst/>
                          <a:latin typeface="Arial" panose="020B0604020202020204" pitchFamily="34" charset="0"/>
                          <a:cs typeface="Arial" panose="020B0604020202020204" pitchFamily="34" charset="0"/>
                        </a:rPr>
                        <a:t>משיגים את מה שחיוני לקיומם, כגון הסוואה; מבנה ובריאות השרירים, השלד והעור (של האדם); השוני בין </a:t>
                      </a:r>
                      <a:r>
                        <a:rPr lang="he-IL" sz="1200" dirty="0" smtClean="0">
                          <a:solidFill>
                            <a:schemeClr val="tx1"/>
                          </a:solidFill>
                          <a:effectLst/>
                          <a:latin typeface="Arial" panose="020B0604020202020204" pitchFamily="34" charset="0"/>
                          <a:cs typeface="Arial" panose="020B0604020202020204" pitchFamily="34" charset="0"/>
                        </a:rPr>
                        <a:t>בעלי-חיים </a:t>
                      </a:r>
                      <a:r>
                        <a:rPr lang="he-IL" sz="1200" dirty="0">
                          <a:solidFill>
                            <a:schemeClr val="tx1"/>
                          </a:solidFill>
                          <a:effectLst/>
                          <a:latin typeface="Arial" panose="020B0604020202020204" pitchFamily="34" charset="0"/>
                          <a:cs typeface="Arial" panose="020B0604020202020204" pitchFamily="34" charset="0"/>
                        </a:rPr>
                        <a:t>במבנה ובצורה; חשיבות המגוון בטבע לאדם ולקיום יצורים חיים (למשל: מזון כגון בשר עופות, חלב של פרה, דבש של דבורים, עורות וצמר ללבוש); התאמות (גופניות) של </a:t>
                      </a:r>
                      <a:r>
                        <a:rPr lang="he-IL" sz="1200" dirty="0" smtClean="0">
                          <a:solidFill>
                            <a:schemeClr val="tx1"/>
                          </a:solidFill>
                          <a:effectLst/>
                          <a:latin typeface="Arial" panose="020B0604020202020204" pitchFamily="34" charset="0"/>
                          <a:cs typeface="Arial" panose="020B0604020202020204" pitchFamily="34" charset="0"/>
                        </a:rPr>
                        <a:t>בעלי-חיים </a:t>
                      </a:r>
                      <a:r>
                        <a:rPr lang="he-IL" sz="1200" dirty="0">
                          <a:solidFill>
                            <a:schemeClr val="tx1"/>
                          </a:solidFill>
                          <a:effectLst/>
                          <a:latin typeface="Arial" panose="020B0604020202020204" pitchFamily="34" charset="0"/>
                          <a:cs typeface="Arial" panose="020B0604020202020204" pitchFamily="34" charset="0"/>
                        </a:rPr>
                        <a:t>לתפקוד בסביבה – להשגת מזון, להגנה, לתקשורת; השפעת האדם על מגוון </a:t>
                      </a:r>
                      <a:r>
                        <a:rPr lang="he-IL" sz="1200" dirty="0" smtClean="0">
                          <a:solidFill>
                            <a:schemeClr val="tx1"/>
                          </a:solidFill>
                          <a:effectLst/>
                          <a:latin typeface="Arial" panose="020B0604020202020204" pitchFamily="34" charset="0"/>
                          <a:cs typeface="Arial" panose="020B0604020202020204" pitchFamily="34" charset="0"/>
                        </a:rPr>
                        <a:t>בעלי-החיים: </a:t>
                      </a:r>
                      <a:r>
                        <a:rPr lang="he-IL" sz="1200" dirty="0">
                          <a:solidFill>
                            <a:schemeClr val="tx1"/>
                          </a:solidFill>
                          <a:effectLst/>
                          <a:latin typeface="Arial" panose="020B0604020202020204" pitchFamily="34" charset="0"/>
                          <a:cs typeface="Arial" panose="020B0604020202020204" pitchFamily="34" charset="0"/>
                        </a:rPr>
                        <a:t>ציד ודיג, פגיעה בסביבות חיים טבעיות של </a:t>
                      </a:r>
                      <a:r>
                        <a:rPr lang="he-IL" sz="1200" dirty="0" smtClean="0">
                          <a:solidFill>
                            <a:schemeClr val="tx1"/>
                          </a:solidFill>
                          <a:effectLst/>
                          <a:latin typeface="Arial" panose="020B0604020202020204" pitchFamily="34" charset="0"/>
                          <a:cs typeface="Arial" panose="020B0604020202020204" pitchFamily="34" charset="0"/>
                        </a:rPr>
                        <a:t>בעלי-החיים, </a:t>
                      </a:r>
                      <a:r>
                        <a:rPr lang="he-IL" sz="1200" dirty="0">
                          <a:solidFill>
                            <a:schemeClr val="tx1"/>
                          </a:solidFill>
                          <a:effectLst/>
                          <a:latin typeface="Arial" panose="020B0604020202020204" pitchFamily="34" charset="0"/>
                          <a:cs typeface="Arial" panose="020B0604020202020204" pitchFamily="34" charset="0"/>
                        </a:rPr>
                        <a:t>פגיעה ברווחת </a:t>
                      </a:r>
                      <a:r>
                        <a:rPr lang="he-IL" sz="1200" dirty="0" smtClean="0">
                          <a:solidFill>
                            <a:schemeClr val="tx1"/>
                          </a:solidFill>
                          <a:effectLst/>
                          <a:latin typeface="Arial" panose="020B0604020202020204" pitchFamily="34" charset="0"/>
                          <a:cs typeface="Arial" panose="020B0604020202020204" pitchFamily="34" charset="0"/>
                        </a:rPr>
                        <a:t>בעלי-חיים </a:t>
                      </a:r>
                      <a:r>
                        <a:rPr lang="he-IL" sz="1200" dirty="0">
                          <a:solidFill>
                            <a:schemeClr val="tx1"/>
                          </a:solidFill>
                          <a:effectLst/>
                          <a:latin typeface="Arial" panose="020B0604020202020204" pitchFamily="34" charset="0"/>
                          <a:cs typeface="Arial" panose="020B0604020202020204" pitchFamily="34" charset="0"/>
                        </a:rPr>
                        <a:t>במשקים המתועשים; דרכים לשמירה על מגוון </a:t>
                      </a:r>
                      <a:r>
                        <a:rPr lang="he-IL" sz="1200" dirty="0" smtClean="0">
                          <a:solidFill>
                            <a:schemeClr val="tx1"/>
                          </a:solidFill>
                          <a:effectLst/>
                          <a:latin typeface="Arial" panose="020B0604020202020204" pitchFamily="34" charset="0"/>
                          <a:cs typeface="Arial" panose="020B0604020202020204" pitchFamily="34" charset="0"/>
                        </a:rPr>
                        <a:t>בעלי-החיים </a:t>
                      </a:r>
                      <a:r>
                        <a:rPr lang="he-IL" sz="1200" dirty="0">
                          <a:solidFill>
                            <a:schemeClr val="tx1"/>
                          </a:solidFill>
                          <a:effectLst/>
                          <a:latin typeface="Arial" panose="020B0604020202020204" pitchFamily="34" charset="0"/>
                          <a:cs typeface="Arial" panose="020B0604020202020204" pitchFamily="34" charset="0"/>
                        </a:rPr>
                        <a:t>ועל סביבת חייהם – חינוך לנשיאה באחריות אישית לשמירה על </a:t>
                      </a:r>
                      <a:r>
                        <a:rPr lang="he-IL" sz="1200" dirty="0" smtClean="0">
                          <a:solidFill>
                            <a:schemeClr val="tx1"/>
                          </a:solidFill>
                          <a:effectLst/>
                          <a:latin typeface="Arial" panose="020B0604020202020204" pitchFamily="34" charset="0"/>
                          <a:cs typeface="Arial" panose="020B0604020202020204" pitchFamily="34" charset="0"/>
                        </a:rPr>
                        <a:t>בעלי-חיים, </a:t>
                      </a:r>
                      <a:r>
                        <a:rPr lang="he-IL" sz="1200" dirty="0">
                          <a:solidFill>
                            <a:schemeClr val="tx1"/>
                          </a:solidFill>
                          <a:effectLst/>
                          <a:latin typeface="Arial" panose="020B0604020202020204" pitchFamily="34" charset="0"/>
                          <a:cs typeface="Arial" panose="020B0604020202020204" pitchFamily="34" charset="0"/>
                        </a:rPr>
                        <a:t>חקיקה, צריכה נבונה של מוצרים </a:t>
                      </a:r>
                      <a:r>
                        <a:rPr lang="he-IL" sz="1200" dirty="0" smtClean="0">
                          <a:solidFill>
                            <a:schemeClr val="tx1"/>
                          </a:solidFill>
                          <a:effectLst/>
                          <a:latin typeface="Arial" panose="020B0604020202020204" pitchFamily="34" charset="0"/>
                          <a:cs typeface="Arial" panose="020B0604020202020204" pitchFamily="34" charset="0"/>
                        </a:rPr>
                        <a:t>מבעלי-חיים </a:t>
                      </a:r>
                      <a:r>
                        <a:rPr lang="he-IL" sz="1200" dirty="0">
                          <a:solidFill>
                            <a:schemeClr val="tx1"/>
                          </a:solidFill>
                          <a:effectLst/>
                          <a:latin typeface="Arial" panose="020B0604020202020204" pitchFamily="34" charset="0"/>
                          <a:cs typeface="Arial" panose="020B0604020202020204" pitchFamily="34" charset="0"/>
                        </a:rPr>
                        <a:t>בהלימה לעקרונות הקיימות.</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c>
                  <a:txBody>
                    <a:bodyPr/>
                    <a:lstStyle/>
                    <a:p>
                      <a:pPr algn="r" rtl="1">
                        <a:lnSpc>
                          <a:spcPct val="107000"/>
                        </a:lnSpc>
                        <a:spcAft>
                          <a:spcPts val="0"/>
                        </a:spcAft>
                      </a:pPr>
                      <a:r>
                        <a:rPr lang="he-IL" sz="1200" dirty="0">
                          <a:effectLst/>
                          <a:latin typeface="Arial" panose="020B0604020202020204" pitchFamily="34" charset="0"/>
                          <a:cs typeface="Arial" panose="020B0604020202020204" pitchFamily="34" charset="0"/>
                        </a:rPr>
                        <a:t>ד</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r>
              <a:tr h="348107">
                <a:tc>
                  <a:txBody>
                    <a:bodyPr/>
                    <a:lstStyle/>
                    <a:p>
                      <a:pPr algn="r" rtl="1">
                        <a:lnSpc>
                          <a:spcPct val="107000"/>
                        </a:lnSpc>
                        <a:spcAft>
                          <a:spcPts val="0"/>
                        </a:spcAft>
                      </a:pPr>
                      <a:r>
                        <a:rPr lang="he-IL" sz="1200" dirty="0">
                          <a:solidFill>
                            <a:schemeClr val="tx1"/>
                          </a:solidFill>
                          <a:effectLst/>
                          <a:latin typeface="Arial" panose="020B0604020202020204" pitchFamily="34" charset="0"/>
                          <a:cs typeface="Arial" panose="020B0604020202020204" pitchFamily="34" charset="0"/>
                        </a:rPr>
                        <a:t>חשיבות המים לקיום יצורים, תכולת המים בגופם של יצורים, חשיבות המזון לגוף, מרכיבי המזון העיקריים; בריאות, מזון ותזונה – היבטים טכנולוגיים; נשימה – פיזיולוגיה, אנטומיה ובריאות; השפעת האדם על הסביבה, המחיר הסביבתי: פגיעה באזורי מחיה של צמחים </a:t>
                      </a:r>
                      <a:r>
                        <a:rPr lang="he-IL" sz="1200" dirty="0" smtClean="0">
                          <a:solidFill>
                            <a:schemeClr val="tx1"/>
                          </a:solidFill>
                          <a:effectLst/>
                          <a:latin typeface="Arial" panose="020B0604020202020204" pitchFamily="34" charset="0"/>
                          <a:cs typeface="Arial" panose="020B0604020202020204" pitchFamily="34" charset="0"/>
                        </a:rPr>
                        <a:t>ובעלי-חיים; </a:t>
                      </a:r>
                      <a:r>
                        <a:rPr lang="he-IL" sz="1200" dirty="0">
                          <a:solidFill>
                            <a:schemeClr val="tx1"/>
                          </a:solidFill>
                          <a:effectLst/>
                          <a:latin typeface="Arial" panose="020B0604020202020204" pitchFamily="34" charset="0"/>
                          <a:cs typeface="Arial" panose="020B0604020202020204" pitchFamily="34" charset="0"/>
                        </a:rPr>
                        <a:t>פתרונות לשמירה על הסביבה.</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c>
                  <a:txBody>
                    <a:bodyPr/>
                    <a:lstStyle/>
                    <a:p>
                      <a:pPr algn="r" rtl="1">
                        <a:lnSpc>
                          <a:spcPct val="107000"/>
                        </a:lnSpc>
                        <a:spcAft>
                          <a:spcPts val="0"/>
                        </a:spcAft>
                      </a:pPr>
                      <a:r>
                        <a:rPr lang="he-IL" sz="1200" dirty="0">
                          <a:effectLst/>
                          <a:latin typeface="Arial" panose="020B0604020202020204" pitchFamily="34" charset="0"/>
                          <a:cs typeface="Arial" panose="020B0604020202020204" pitchFamily="34" charset="0"/>
                        </a:rPr>
                        <a:t>ה</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r>
              <a:tr h="870268">
                <a:tc>
                  <a:txBody>
                    <a:bodyPr/>
                    <a:lstStyle/>
                    <a:p>
                      <a:pPr algn="r" rtl="1">
                        <a:lnSpc>
                          <a:spcPct val="107000"/>
                        </a:lnSpc>
                        <a:spcAft>
                          <a:spcPts val="0"/>
                        </a:spcAft>
                      </a:pPr>
                      <a:r>
                        <a:rPr lang="he-IL" sz="1200" dirty="0">
                          <a:solidFill>
                            <a:schemeClr val="tx1"/>
                          </a:solidFill>
                          <a:effectLst/>
                          <a:latin typeface="Arial" panose="020B0604020202020204" pitchFamily="34" charset="0"/>
                          <a:cs typeface="Arial" panose="020B0604020202020204" pitchFamily="34" charset="0"/>
                        </a:rPr>
                        <a:t>חשיבות התקשורת בין האדם </a:t>
                      </a:r>
                      <a:r>
                        <a:rPr lang="he-IL" sz="1200" dirty="0" smtClean="0">
                          <a:solidFill>
                            <a:schemeClr val="tx1"/>
                          </a:solidFill>
                          <a:effectLst/>
                          <a:latin typeface="Arial" panose="020B0604020202020204" pitchFamily="34" charset="0"/>
                          <a:cs typeface="Arial" panose="020B0604020202020204" pitchFamily="34" charset="0"/>
                        </a:rPr>
                        <a:t>ובעלי-חיים </a:t>
                      </a:r>
                      <a:r>
                        <a:rPr lang="he-IL" sz="1200" dirty="0">
                          <a:solidFill>
                            <a:schemeClr val="tx1"/>
                          </a:solidFill>
                          <a:effectLst/>
                          <a:latin typeface="Arial" panose="020B0604020202020204" pitchFamily="34" charset="0"/>
                          <a:cs typeface="Arial" panose="020B0604020202020204" pitchFamily="34" charset="0"/>
                        </a:rPr>
                        <a:t>לבין סביבתם, לדוגמה: התמצאות, השגת מזון, התגוננות, מציאת בני זוג; מערכת העצבים: מבנה ותפקוד – איברים, קליטת גירויים, תגובות לגירויים; בריאות העיניים והאוזניים (באדם); מערכת הדם (באדם); אחידות ושוני (אנטומי-פיזיולוגי) </a:t>
                      </a:r>
                      <a:r>
                        <a:rPr lang="he-IL" sz="1200" dirty="0" smtClean="0">
                          <a:solidFill>
                            <a:schemeClr val="tx1"/>
                          </a:solidFill>
                          <a:effectLst/>
                          <a:latin typeface="Arial" panose="020B0604020202020204" pitchFamily="34" charset="0"/>
                          <a:cs typeface="Arial" panose="020B0604020202020204" pitchFamily="34" charset="0"/>
                        </a:rPr>
                        <a:t>בבעלי-חיים; </a:t>
                      </a:r>
                      <a:r>
                        <a:rPr lang="he-IL" sz="1200" dirty="0">
                          <a:solidFill>
                            <a:schemeClr val="tx1"/>
                          </a:solidFill>
                          <a:effectLst/>
                          <a:latin typeface="Arial" panose="020B0604020202020204" pitchFamily="34" charset="0"/>
                          <a:cs typeface="Arial" panose="020B0604020202020204" pitchFamily="34" charset="0"/>
                        </a:rPr>
                        <a:t>מגוון סביבות חיים; התאמות במבנה גוף ובהתנהגות של צמחים </a:t>
                      </a:r>
                      <a:r>
                        <a:rPr lang="he-IL" sz="1200" dirty="0" smtClean="0">
                          <a:solidFill>
                            <a:schemeClr val="tx1"/>
                          </a:solidFill>
                          <a:effectLst/>
                          <a:latin typeface="Arial" panose="020B0604020202020204" pitchFamily="34" charset="0"/>
                          <a:cs typeface="Arial" panose="020B0604020202020204" pitchFamily="34" charset="0"/>
                        </a:rPr>
                        <a:t>ובעלי-חיים </a:t>
                      </a:r>
                      <a:r>
                        <a:rPr lang="he-IL" sz="1200" dirty="0">
                          <a:solidFill>
                            <a:schemeClr val="tx1"/>
                          </a:solidFill>
                          <a:effectLst/>
                          <a:latin typeface="Arial" panose="020B0604020202020204" pitchFamily="34" charset="0"/>
                          <a:cs typeface="Arial" panose="020B0604020202020204" pitchFamily="34" charset="0"/>
                        </a:rPr>
                        <a:t>לסביבתם; חשיבות מגוון המינים בטבע: היבט ערכי-מוסרי, ותועלת לאדם וליצורים אחרים; הסביבה כמספקת צרכים חיוניים לקיום יצורים; השפעת תנאי סביבה על הכמות והמגוון של צמחים </a:t>
                      </a:r>
                      <a:r>
                        <a:rPr lang="he-IL" sz="1200" dirty="0" smtClean="0">
                          <a:solidFill>
                            <a:schemeClr val="tx1"/>
                          </a:solidFill>
                          <a:effectLst/>
                          <a:latin typeface="Arial" panose="020B0604020202020204" pitchFamily="34" charset="0"/>
                          <a:cs typeface="Arial" panose="020B0604020202020204" pitchFamily="34" charset="0"/>
                        </a:rPr>
                        <a:t>ובעלי-חיים; </a:t>
                      </a:r>
                      <a:r>
                        <a:rPr lang="he-IL" sz="1200" dirty="0">
                          <a:solidFill>
                            <a:schemeClr val="tx1"/>
                          </a:solidFill>
                          <a:effectLst/>
                          <a:latin typeface="Arial" panose="020B0604020202020204" pitchFamily="34" charset="0"/>
                          <a:cs typeface="Arial" panose="020B0604020202020204" pitchFamily="34" charset="0"/>
                        </a:rPr>
                        <a:t>השפעת צמחים </a:t>
                      </a:r>
                      <a:r>
                        <a:rPr lang="he-IL" sz="1200" dirty="0" smtClean="0">
                          <a:solidFill>
                            <a:schemeClr val="tx1"/>
                          </a:solidFill>
                          <a:effectLst/>
                          <a:latin typeface="Arial" panose="020B0604020202020204" pitchFamily="34" charset="0"/>
                          <a:cs typeface="Arial" panose="020B0604020202020204" pitchFamily="34" charset="0"/>
                        </a:rPr>
                        <a:t>ובעלי-חיים </a:t>
                      </a:r>
                      <a:r>
                        <a:rPr lang="he-IL" sz="1200" dirty="0">
                          <a:solidFill>
                            <a:schemeClr val="tx1"/>
                          </a:solidFill>
                          <a:effectLst/>
                          <a:latin typeface="Arial" panose="020B0604020202020204" pitchFamily="34" charset="0"/>
                          <a:cs typeface="Arial" panose="020B0604020202020204" pitchFamily="34" charset="0"/>
                        </a:rPr>
                        <a:t>על סביבתם; יחסי גומלין (אקולוגיים) בין יצורים; השפעת האדם על היצורים ועל הסביבה: תועלת לאדם, פגיעה בסביבות חיים, דרכים לשמירה על הסביבה, חינוך לאחריות אישית, חקיקה.</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c>
                  <a:txBody>
                    <a:bodyPr/>
                    <a:lstStyle/>
                    <a:p>
                      <a:pPr algn="r" rtl="1">
                        <a:lnSpc>
                          <a:spcPct val="107000"/>
                        </a:lnSpc>
                        <a:spcAft>
                          <a:spcPts val="0"/>
                        </a:spcAft>
                      </a:pPr>
                      <a:r>
                        <a:rPr lang="he-IL" sz="1200" dirty="0">
                          <a:effectLst/>
                          <a:latin typeface="Arial" panose="020B0604020202020204" pitchFamily="34" charset="0"/>
                          <a:cs typeface="Arial" panose="020B0604020202020204" pitchFamily="34" charset="0"/>
                        </a:rPr>
                        <a:t>ו</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r>
              <a:tr h="87027">
                <a:tc>
                  <a:txBody>
                    <a:bodyPr/>
                    <a:lstStyle/>
                    <a:p>
                      <a:pPr algn="r" rtl="1">
                        <a:lnSpc>
                          <a:spcPct val="107000"/>
                        </a:lnSpc>
                        <a:spcAft>
                          <a:spcPts val="0"/>
                        </a:spcAft>
                      </a:pPr>
                      <a:r>
                        <a:rPr lang="he-IL" sz="1200" dirty="0">
                          <a:solidFill>
                            <a:schemeClr val="tx1"/>
                          </a:solidFill>
                          <a:effectLst/>
                          <a:latin typeface="Arial" panose="020B0604020202020204" pitchFamily="34" charset="0"/>
                          <a:cs typeface="Arial" panose="020B0604020202020204" pitchFamily="34" charset="0"/>
                        </a:rPr>
                        <a:t>אנטומיה ופיזיולוגיה; צורכי קיום; הגוף כמערכת; מיון.</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c>
                  <a:txBody>
                    <a:bodyPr/>
                    <a:lstStyle/>
                    <a:p>
                      <a:pPr algn="r" rtl="1">
                        <a:lnSpc>
                          <a:spcPct val="107000"/>
                        </a:lnSpc>
                        <a:spcAft>
                          <a:spcPts val="0"/>
                        </a:spcAft>
                      </a:pPr>
                      <a:r>
                        <a:rPr lang="he-IL" sz="1200" dirty="0">
                          <a:effectLst/>
                          <a:latin typeface="Arial" panose="020B0604020202020204" pitchFamily="34" charset="0"/>
                          <a:cs typeface="Arial" panose="020B0604020202020204" pitchFamily="34" charset="0"/>
                        </a:rPr>
                        <a:t>ז</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r>
              <a:tr h="174054">
                <a:tc>
                  <a:txBody>
                    <a:bodyPr/>
                    <a:lstStyle/>
                    <a:p>
                      <a:pPr algn="r" rtl="1">
                        <a:lnSpc>
                          <a:spcPct val="107000"/>
                        </a:lnSpc>
                        <a:spcAft>
                          <a:spcPts val="0"/>
                        </a:spcAft>
                      </a:pPr>
                      <a:r>
                        <a:rPr lang="he-IL" sz="1200" dirty="0">
                          <a:solidFill>
                            <a:schemeClr val="tx1"/>
                          </a:solidFill>
                          <a:effectLst/>
                          <a:latin typeface="Arial" panose="020B0604020202020204" pitchFamily="34" charset="0"/>
                          <a:cs typeface="Arial" panose="020B0604020202020204" pitchFamily="34" charset="0"/>
                        </a:rPr>
                        <a:t>התא; מערכת העצבים; מערכת הרבייה; מגוון המינים; יחסי גומלין אקולוגיים; השפעת האדם על הסביבה.</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c>
                  <a:txBody>
                    <a:bodyPr/>
                    <a:lstStyle/>
                    <a:p>
                      <a:pPr algn="r" rtl="1">
                        <a:lnSpc>
                          <a:spcPct val="107000"/>
                        </a:lnSpc>
                        <a:spcAft>
                          <a:spcPts val="0"/>
                        </a:spcAft>
                      </a:pPr>
                      <a:r>
                        <a:rPr lang="he-IL" sz="1200" dirty="0">
                          <a:effectLst/>
                          <a:latin typeface="Arial" panose="020B0604020202020204" pitchFamily="34" charset="0"/>
                          <a:cs typeface="Arial" panose="020B0604020202020204" pitchFamily="34" charset="0"/>
                        </a:rPr>
                        <a:t>ח</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r>
              <a:tr h="174054">
                <a:tc>
                  <a:txBody>
                    <a:bodyPr/>
                    <a:lstStyle/>
                    <a:p>
                      <a:pPr algn="r" rtl="1">
                        <a:lnSpc>
                          <a:spcPct val="107000"/>
                        </a:lnSpc>
                        <a:spcAft>
                          <a:spcPts val="0"/>
                        </a:spcAft>
                      </a:pPr>
                      <a:r>
                        <a:rPr lang="he-IL" sz="1200" dirty="0">
                          <a:solidFill>
                            <a:schemeClr val="tx1"/>
                          </a:solidFill>
                          <a:effectLst/>
                          <a:latin typeface="Arial" panose="020B0604020202020204" pitchFamily="34" charset="0"/>
                          <a:cs typeface="Arial" panose="020B0604020202020204" pitchFamily="34" charset="0"/>
                        </a:rPr>
                        <a:t>התא; הזנה ועיכול; תזונה ובריאות האדם; תורשה ובריאות האדם; המגוון הביולוגי; יחסי גומלין אקולוגיים יצורים-סביבה; מעורבות האדם בסביבה.</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c>
                  <a:txBody>
                    <a:bodyPr/>
                    <a:lstStyle/>
                    <a:p>
                      <a:pPr algn="r" rtl="1">
                        <a:lnSpc>
                          <a:spcPct val="107000"/>
                        </a:lnSpc>
                        <a:spcAft>
                          <a:spcPts val="0"/>
                        </a:spcAft>
                      </a:pPr>
                      <a:r>
                        <a:rPr lang="he-IL" sz="1200" dirty="0">
                          <a:effectLst/>
                          <a:latin typeface="Arial" panose="020B0604020202020204" pitchFamily="34" charset="0"/>
                          <a:cs typeface="Arial" panose="020B0604020202020204" pitchFamily="34" charset="0"/>
                        </a:rPr>
                        <a:t>ט</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r>
              <a:tr h="435134">
                <a:tc>
                  <a:txBody>
                    <a:bodyPr/>
                    <a:lstStyle/>
                    <a:p>
                      <a:pPr algn="r" rtl="1">
                        <a:lnSpc>
                          <a:spcPct val="107000"/>
                        </a:lnSpc>
                        <a:spcAft>
                          <a:spcPts val="0"/>
                        </a:spcAft>
                      </a:pPr>
                      <a:r>
                        <a:rPr lang="he-IL" sz="1200" dirty="0">
                          <a:solidFill>
                            <a:schemeClr val="tx1"/>
                          </a:solidFill>
                          <a:effectLst/>
                          <a:latin typeface="Arial" panose="020B0604020202020204" pitchFamily="34" charset="0"/>
                          <a:cs typeface="Arial" panose="020B0604020202020204" pitchFamily="34" charset="0"/>
                        </a:rPr>
                        <a:t>מדעי החיים: שינוי האקלים; קורסים אקדמיים - רבייה מינית, </a:t>
                      </a:r>
                      <a:r>
                        <a:rPr lang="he-IL" sz="1200" dirty="0" err="1">
                          <a:solidFill>
                            <a:schemeClr val="tx1"/>
                          </a:solidFill>
                          <a:effectLst/>
                          <a:latin typeface="Arial" panose="020B0604020202020204" pitchFamily="34" charset="0"/>
                          <a:cs typeface="Arial" panose="020B0604020202020204" pitchFamily="34" charset="0"/>
                        </a:rPr>
                        <a:t>ביופיליה</a:t>
                      </a:r>
                      <a:r>
                        <a:rPr lang="he-IL" sz="1200" dirty="0">
                          <a:solidFill>
                            <a:schemeClr val="tx1"/>
                          </a:solidFill>
                          <a:effectLst/>
                          <a:latin typeface="Arial" panose="020B0604020202020204" pitchFamily="34" charset="0"/>
                          <a:cs typeface="Arial" panose="020B0604020202020204" pitchFamily="34" charset="0"/>
                        </a:rPr>
                        <a:t>, האבולוציה של בעלי החוליות; פרקים נבחרים בביולוגיה: אבולוציה, </a:t>
                      </a:r>
                      <a:r>
                        <a:rPr lang="he-IL" sz="1200" u="sng" dirty="0">
                          <a:solidFill>
                            <a:schemeClr val="tx1"/>
                          </a:solidFill>
                          <a:effectLst/>
                          <a:latin typeface="Arial" panose="020B0604020202020204" pitchFamily="34" charset="0"/>
                          <a:cs typeface="Arial" panose="020B0604020202020204" pitchFamily="34" charset="0"/>
                          <a:hlinkClick r:id="rId5"/>
                        </a:rPr>
                        <a:t>התנהגות </a:t>
                      </a:r>
                      <a:r>
                        <a:rPr lang="he-IL" sz="1200" u="sng" dirty="0" smtClean="0">
                          <a:solidFill>
                            <a:schemeClr val="tx1"/>
                          </a:solidFill>
                          <a:effectLst/>
                          <a:latin typeface="Arial" panose="020B0604020202020204" pitchFamily="34" charset="0"/>
                          <a:cs typeface="Arial" panose="020B0604020202020204" pitchFamily="34" charset="0"/>
                          <a:hlinkClick r:id="rId5"/>
                        </a:rPr>
                        <a:t>בעלי-חיים</a:t>
                      </a:r>
                      <a:r>
                        <a:rPr lang="he-IL" sz="1200" dirty="0" smtClean="0">
                          <a:solidFill>
                            <a:schemeClr val="tx1"/>
                          </a:solidFill>
                          <a:effectLst/>
                          <a:latin typeface="Arial" panose="020B0604020202020204" pitchFamily="34" charset="0"/>
                          <a:cs typeface="Arial" panose="020B0604020202020204" pitchFamily="34" charset="0"/>
                        </a:rPr>
                        <a:t> </a:t>
                      </a:r>
                      <a:r>
                        <a:rPr lang="he-IL" sz="1200" dirty="0">
                          <a:solidFill>
                            <a:schemeClr val="tx1"/>
                          </a:solidFill>
                          <a:effectLst/>
                          <a:latin typeface="Arial" panose="020B0604020202020204" pitchFamily="34" charset="0"/>
                          <a:cs typeface="Arial" panose="020B0604020202020204" pitchFamily="34" charset="0"/>
                        </a:rPr>
                        <a:t>– תקשורת, חישה, אסטרטגיות רבייה, למידה והתניה, משחק, </a:t>
                      </a:r>
                      <a:r>
                        <a:rPr lang="he-IL" sz="1200" dirty="0" smtClean="0">
                          <a:solidFill>
                            <a:schemeClr val="tx1"/>
                          </a:solidFill>
                          <a:effectLst/>
                          <a:latin typeface="Arial" panose="020B0604020202020204" pitchFamily="34" charset="0"/>
                          <a:cs typeface="Arial" panose="020B0604020202020204" pitchFamily="34" charset="0"/>
                        </a:rPr>
                        <a:t>השפעות החברה על הפרט – לרבות</a:t>
                      </a:r>
                      <a:r>
                        <a:rPr lang="he-IL" sz="1200" baseline="0" dirty="0" smtClean="0">
                          <a:solidFill>
                            <a:schemeClr val="tx1"/>
                          </a:solidFill>
                          <a:effectLst/>
                          <a:latin typeface="Arial" panose="020B0604020202020204" pitchFamily="34" charset="0"/>
                          <a:cs typeface="Arial" panose="020B0604020202020204" pitchFamily="34" charset="0"/>
                        </a:rPr>
                        <a:t> תרבות</a:t>
                      </a:r>
                      <a:r>
                        <a:rPr lang="he-IL" sz="1200" dirty="0" smtClean="0">
                          <a:solidFill>
                            <a:schemeClr val="tx1"/>
                          </a:solidFill>
                          <a:effectLst/>
                          <a:latin typeface="Arial" panose="020B0604020202020204" pitchFamily="34" charset="0"/>
                          <a:cs typeface="Arial" panose="020B0604020202020204" pitchFamily="34" charset="0"/>
                        </a:rPr>
                        <a:t>. חקלאות</a:t>
                      </a:r>
                      <a:r>
                        <a:rPr lang="he-IL" sz="1200" dirty="0">
                          <a:solidFill>
                            <a:schemeClr val="tx1"/>
                          </a:solidFill>
                          <a:effectLst/>
                          <a:latin typeface="Arial" panose="020B0604020202020204" pitchFamily="34" charset="0"/>
                          <a:cs typeface="Arial" panose="020B0604020202020204" pitchFamily="34" charset="0"/>
                        </a:rPr>
                        <a:t>: אנטומיה, </a:t>
                      </a:r>
                      <a:r>
                        <a:rPr lang="he-IL" sz="1200" dirty="0" smtClean="0">
                          <a:solidFill>
                            <a:schemeClr val="tx1"/>
                          </a:solidFill>
                          <a:effectLst/>
                          <a:latin typeface="Arial" panose="020B0604020202020204" pitchFamily="34" charset="0"/>
                          <a:cs typeface="Arial" panose="020B0604020202020204" pitchFamily="34" charset="0"/>
                        </a:rPr>
                        <a:t>פיזיולוגיה, אחזקת חיות בשבי, </a:t>
                      </a:r>
                      <a:r>
                        <a:rPr lang="he-IL" sz="1200" u="sng" dirty="0">
                          <a:solidFill>
                            <a:schemeClr val="tx1"/>
                          </a:solidFill>
                          <a:effectLst/>
                          <a:latin typeface="Arial" panose="020B0604020202020204" pitchFamily="34" charset="0"/>
                          <a:cs typeface="Arial" panose="020B0604020202020204" pitchFamily="34" charset="0"/>
                          <a:hlinkClick r:id="rId6"/>
                        </a:rPr>
                        <a:t>התייחסות מזערית לרווחת </a:t>
                      </a:r>
                      <a:r>
                        <a:rPr lang="he-IL" sz="1200" u="sng" dirty="0" smtClean="0">
                          <a:solidFill>
                            <a:schemeClr val="tx1"/>
                          </a:solidFill>
                          <a:effectLst/>
                          <a:latin typeface="Arial" panose="020B0604020202020204" pitchFamily="34" charset="0"/>
                          <a:cs typeface="Arial" panose="020B0604020202020204" pitchFamily="34" charset="0"/>
                          <a:hlinkClick r:id="rId6"/>
                        </a:rPr>
                        <a:t>בעלי-חיים</a:t>
                      </a:r>
                      <a:r>
                        <a:rPr lang="he-IL" sz="1200" dirty="0" smtClean="0">
                          <a:solidFill>
                            <a:schemeClr val="tx1"/>
                          </a:solidFill>
                          <a:effectLst/>
                          <a:latin typeface="Arial" panose="020B0604020202020204" pitchFamily="34" charset="0"/>
                          <a:cs typeface="Arial" panose="020B0604020202020204" pitchFamily="34" charset="0"/>
                        </a:rPr>
                        <a:t>. מדעי </a:t>
                      </a:r>
                      <a:r>
                        <a:rPr lang="he-IL" sz="1200" dirty="0">
                          <a:solidFill>
                            <a:schemeClr val="tx1"/>
                          </a:solidFill>
                          <a:effectLst/>
                          <a:latin typeface="Arial" panose="020B0604020202020204" pitchFamily="34" charset="0"/>
                          <a:cs typeface="Arial" panose="020B0604020202020204" pitchFamily="34" charset="0"/>
                        </a:rPr>
                        <a:t>החברה – פסיכולוגיה</a:t>
                      </a:r>
                      <a:r>
                        <a:rPr lang="he-IL" sz="1200" dirty="0" smtClean="0">
                          <a:solidFill>
                            <a:schemeClr val="tx1"/>
                          </a:solidFill>
                          <a:effectLst/>
                          <a:latin typeface="Arial" panose="020B0604020202020204" pitchFamily="34" charset="0"/>
                          <a:cs typeface="Arial" panose="020B0604020202020204" pitchFamily="34" charset="0"/>
                        </a:rPr>
                        <a:t>: רגשות (באדם בלבד, </a:t>
                      </a:r>
                      <a:r>
                        <a:rPr lang="he-IL" sz="1200" u="sng" dirty="0" smtClean="0">
                          <a:solidFill>
                            <a:schemeClr val="tx1"/>
                          </a:solidFill>
                          <a:effectLst/>
                          <a:latin typeface="Arial" panose="020B0604020202020204" pitchFamily="34" charset="0"/>
                          <a:cs typeface="Arial" panose="020B0604020202020204" pitchFamily="34" charset="0"/>
                          <a:hlinkClick r:id="rId7"/>
                        </a:rPr>
                        <a:t>עמ</a:t>
                      </a:r>
                      <a:r>
                        <a:rPr lang="he-IL" sz="1200" u="sng" dirty="0">
                          <a:solidFill>
                            <a:schemeClr val="tx1"/>
                          </a:solidFill>
                          <a:effectLst/>
                          <a:latin typeface="Arial" panose="020B0604020202020204" pitchFamily="34" charset="0"/>
                          <a:cs typeface="Arial" panose="020B0604020202020204" pitchFamily="34" charset="0"/>
                          <a:hlinkClick r:id="rId7"/>
                        </a:rPr>
                        <a:t>' </a:t>
                      </a:r>
                      <a:r>
                        <a:rPr lang="he-IL" sz="1200" u="sng" dirty="0" smtClean="0">
                          <a:solidFill>
                            <a:schemeClr val="tx1"/>
                          </a:solidFill>
                          <a:effectLst/>
                          <a:latin typeface="Arial" panose="020B0604020202020204" pitchFamily="34" charset="0"/>
                          <a:cs typeface="Arial" panose="020B0604020202020204" pitchFamily="34" charset="0"/>
                          <a:hlinkClick r:id="rId7"/>
                        </a:rPr>
                        <a:t>35-27</a:t>
                      </a:r>
                      <a:r>
                        <a:rPr lang="he-IL" sz="1200" u="sng" dirty="0" smtClean="0">
                          <a:solidFill>
                            <a:schemeClr val="tx1"/>
                          </a:solidFill>
                          <a:effectLst/>
                          <a:latin typeface="Arial" panose="020B0604020202020204" pitchFamily="34" charset="0"/>
                          <a:cs typeface="Arial" panose="020B0604020202020204" pitchFamily="34" charset="0"/>
                        </a:rPr>
                        <a:t>)</a:t>
                      </a:r>
                      <a:r>
                        <a:rPr lang="he-IL" sz="1200" dirty="0" smtClean="0">
                          <a:solidFill>
                            <a:schemeClr val="tx1"/>
                          </a:solidFill>
                          <a:effectLst/>
                          <a:latin typeface="Arial" panose="020B0604020202020204" pitchFamily="34" charset="0"/>
                          <a:cs typeface="Arial" panose="020B0604020202020204" pitchFamily="34" charset="0"/>
                        </a:rPr>
                        <a:t>.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c>
                  <a:txBody>
                    <a:bodyPr/>
                    <a:lstStyle/>
                    <a:p>
                      <a:pPr algn="r" rtl="1">
                        <a:lnSpc>
                          <a:spcPct val="107000"/>
                        </a:lnSpc>
                        <a:spcAft>
                          <a:spcPts val="0"/>
                        </a:spcAft>
                      </a:pPr>
                      <a:r>
                        <a:rPr lang="he-IL" sz="1200" dirty="0">
                          <a:effectLst/>
                          <a:latin typeface="Arial" panose="020B0604020202020204" pitchFamily="34" charset="0"/>
                          <a:cs typeface="Arial" panose="020B0604020202020204" pitchFamily="34" charset="0"/>
                        </a:rPr>
                        <a:t>י-</a:t>
                      </a:r>
                      <a:r>
                        <a:rPr lang="he-IL" sz="1200" dirty="0" err="1">
                          <a:effectLst/>
                          <a:latin typeface="Arial" panose="020B0604020202020204" pitchFamily="34" charset="0"/>
                          <a:cs typeface="Arial" panose="020B0604020202020204" pitchFamily="34" charset="0"/>
                        </a:rPr>
                        <a:t>יב</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0496" marR="30496" marT="0" marB="0"/>
                </a:tc>
              </a:tr>
            </a:tbl>
          </a:graphicData>
        </a:graphic>
      </p:graphicFrame>
      <p:sp>
        <p:nvSpPr>
          <p:cNvPr id="5" name="TextBox 4"/>
          <p:cNvSpPr txBox="1"/>
          <p:nvPr/>
        </p:nvSpPr>
        <p:spPr>
          <a:xfrm>
            <a:off x="-156522" y="79453"/>
            <a:ext cx="1655806" cy="215444"/>
          </a:xfrm>
          <a:prstGeom prst="rect">
            <a:avLst/>
          </a:prstGeom>
          <a:noFill/>
        </p:spPr>
        <p:txBody>
          <a:bodyPr wrap="square" rtlCol="1">
            <a:spAutoFit/>
          </a:bodyPr>
          <a:lstStyle/>
          <a:p>
            <a:r>
              <a:rPr lang="he-IL" sz="800" dirty="0" smtClean="0">
                <a:solidFill>
                  <a:srgbClr val="75C5B0"/>
                </a:solidFill>
              </a:rPr>
              <a:t>ד"ר אריאל </a:t>
            </a:r>
            <a:r>
              <a:rPr lang="he-IL" sz="800" dirty="0" err="1" smtClean="0">
                <a:solidFill>
                  <a:srgbClr val="75C5B0"/>
                </a:solidFill>
              </a:rPr>
              <a:t>צבל</a:t>
            </a:r>
            <a:r>
              <a:rPr lang="he-IL" sz="800" dirty="0" smtClean="0">
                <a:solidFill>
                  <a:srgbClr val="75C5B0"/>
                </a:solidFill>
              </a:rPr>
              <a:t>, מכון אדם וחיה</a:t>
            </a:r>
            <a:endParaRPr lang="he-IL" sz="800" dirty="0">
              <a:solidFill>
                <a:srgbClr val="75C5B0"/>
              </a:solidFill>
            </a:endParaRPr>
          </a:p>
        </p:txBody>
      </p:sp>
    </p:spTree>
    <p:extLst>
      <p:ext uri="{BB962C8B-B14F-4D97-AF65-F5344CB8AC3E}">
        <p14:creationId xmlns:p14="http://schemas.microsoft.com/office/powerpoint/2010/main" val="2964484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DEF1EC"/>
            </a:gs>
          </a:gsLst>
          <a:lin ang="5400000" scaled="1"/>
        </a:gra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172996" y="337751"/>
            <a:ext cx="8809468" cy="469557"/>
          </a:xfrm>
          <a:prstGeom prst="roundRect">
            <a:avLst/>
          </a:prstGeom>
          <a:solidFill>
            <a:schemeClr val="bg1"/>
          </a:solidFill>
        </p:spPr>
        <p:txBody>
          <a:bodyPr>
            <a:normAutofit/>
          </a:bodyPr>
          <a:lstStyle/>
          <a:p>
            <a:r>
              <a:rPr lang="he-IL" sz="2400" dirty="0" smtClean="0">
                <a:solidFill>
                  <a:srgbClr val="C00000"/>
                </a:solidFill>
                <a:cs typeface="+mn-cs"/>
              </a:rPr>
              <a:t>מדע </a:t>
            </a:r>
            <a:r>
              <a:rPr lang="he-IL" sz="2400" dirty="0">
                <a:solidFill>
                  <a:srgbClr val="C00000"/>
                </a:solidFill>
                <a:cs typeface="+mn-cs"/>
              </a:rPr>
              <a:t>רווחת בעלי-החיים בחיות </a:t>
            </a:r>
            <a:r>
              <a:rPr lang="he-IL" sz="2400" dirty="0" err="1" smtClean="0">
                <a:solidFill>
                  <a:srgbClr val="C00000"/>
                </a:solidFill>
                <a:cs typeface="+mn-cs"/>
              </a:rPr>
              <a:t>איתנו</a:t>
            </a:r>
            <a:endParaRPr lang="he-IL" sz="2400" dirty="0">
              <a:solidFill>
                <a:srgbClr val="C00000"/>
              </a:solidFill>
              <a:cs typeface="+mn-cs"/>
            </a:endParaRPr>
          </a:p>
        </p:txBody>
      </p:sp>
      <p:sp>
        <p:nvSpPr>
          <p:cNvPr id="3" name="כותרת משנה 2"/>
          <p:cNvSpPr>
            <a:spLocks noGrp="1"/>
          </p:cNvSpPr>
          <p:nvPr>
            <p:ph type="subTitle" idx="1"/>
          </p:nvPr>
        </p:nvSpPr>
        <p:spPr>
          <a:xfrm>
            <a:off x="4662464" y="954223"/>
            <a:ext cx="4320000" cy="2232000"/>
          </a:xfrm>
          <a:prstGeom prst="roundRect">
            <a:avLst/>
          </a:prstGeom>
          <a:solidFill>
            <a:schemeClr val="bg1"/>
          </a:solidFill>
        </p:spPr>
        <p:txBody>
          <a:bodyPr>
            <a:noAutofit/>
          </a:bodyPr>
          <a:lstStyle/>
          <a:p>
            <a:pPr algn="r">
              <a:lnSpc>
                <a:spcPts val="2200"/>
              </a:lnSpc>
            </a:pPr>
            <a:r>
              <a:rPr lang="he-IL" sz="1800" dirty="0" smtClean="0">
                <a:latin typeface="Arial" panose="020B0604020202020204" pitchFamily="34" charset="0"/>
              </a:rPr>
              <a:t>פיתוח </a:t>
            </a:r>
            <a:r>
              <a:rPr lang="he-IL" sz="1800" dirty="0">
                <a:latin typeface="Arial" panose="020B0604020202020204" pitchFamily="34" charset="0"/>
              </a:rPr>
              <a:t>חיות </a:t>
            </a:r>
            <a:r>
              <a:rPr lang="he-IL" sz="1800" dirty="0" err="1">
                <a:latin typeface="Arial" panose="020B0604020202020204" pitchFamily="34" charset="0"/>
              </a:rPr>
              <a:t>איתנו</a:t>
            </a:r>
            <a:r>
              <a:rPr lang="he-IL" sz="1800" dirty="0">
                <a:latin typeface="Arial" panose="020B0604020202020204" pitchFamily="34" charset="0"/>
              </a:rPr>
              <a:t> החל בוויכוח עם </a:t>
            </a:r>
            <a:r>
              <a:rPr lang="he-IL" sz="1800" dirty="0" smtClean="0">
                <a:latin typeface="Arial" panose="020B0604020202020204" pitchFamily="34" charset="0"/>
              </a:rPr>
              <a:t>אנשי צוות </a:t>
            </a:r>
            <a:r>
              <a:rPr lang="he-IL" sz="1800" dirty="0">
                <a:latin typeface="Arial" panose="020B0604020202020204" pitchFamily="34" charset="0"/>
              </a:rPr>
              <a:t>המדעים </a:t>
            </a:r>
            <a:r>
              <a:rPr lang="he-IL" sz="1800" dirty="0" smtClean="0">
                <a:latin typeface="Arial" panose="020B0604020202020204" pitchFamily="34" charset="0"/>
              </a:rPr>
              <a:t>במט"ח, שטענו </a:t>
            </a:r>
            <a:r>
              <a:rPr lang="he-IL" sz="1800" dirty="0">
                <a:latin typeface="Arial" panose="020B0604020202020204" pitchFamily="34" charset="0"/>
              </a:rPr>
              <a:t>שרגשות בעלי-חיים אינם נושא ללימודי המדעים. הרצאתו של פרופ' יורם יובל "</a:t>
            </a:r>
            <a:r>
              <a:rPr lang="he-IL" sz="1800" dirty="0">
                <a:latin typeface="Arial" panose="020B0604020202020204" pitchFamily="34" charset="0"/>
                <a:hlinkClick r:id="rId2"/>
              </a:rPr>
              <a:t>רגשות </a:t>
            </a:r>
            <a:r>
              <a:rPr lang="he-IL" sz="1800" dirty="0" smtClean="0">
                <a:latin typeface="Arial" panose="020B0604020202020204" pitchFamily="34" charset="0"/>
                <a:hlinkClick r:id="rId2"/>
              </a:rPr>
              <a:t>בעלי-חיים </a:t>
            </a:r>
            <a:r>
              <a:rPr lang="he-IL" sz="1800" dirty="0">
                <a:latin typeface="Arial" panose="020B0604020202020204" pitchFamily="34" charset="0"/>
                <a:hlinkClick r:id="rId2"/>
              </a:rPr>
              <a:t>– היבטים ביולוגיים, פסיכולוגיים ואתיים</a:t>
            </a:r>
            <a:r>
              <a:rPr lang="he-IL" sz="1800" dirty="0">
                <a:latin typeface="Arial" panose="020B0604020202020204" pitchFamily="34" charset="0"/>
              </a:rPr>
              <a:t>" הופקה עבור צוותי חינוך כחלק מהוויכוח. </a:t>
            </a:r>
            <a:r>
              <a:rPr lang="he-IL" sz="1800" dirty="0" smtClean="0">
                <a:latin typeface="Arial" panose="020B0604020202020204" pitchFamily="34" charset="0"/>
              </a:rPr>
              <a:t>(למשל: </a:t>
            </a:r>
            <a:r>
              <a:rPr lang="he-IL" sz="1800" dirty="0">
                <a:latin typeface="Arial" panose="020B0604020202020204" pitchFamily="34" charset="0"/>
              </a:rPr>
              <a:t>14:55-12:31</a:t>
            </a:r>
            <a:r>
              <a:rPr lang="he-IL" sz="1800" dirty="0" smtClean="0">
                <a:latin typeface="Arial" panose="020B0604020202020204" pitchFamily="34" charset="0"/>
              </a:rPr>
              <a:t>)</a:t>
            </a:r>
            <a:endParaRPr lang="he-IL" sz="1800" dirty="0">
              <a:latin typeface="Arial" panose="020B0604020202020204" pitchFamily="34" charset="0"/>
            </a:endParaRPr>
          </a:p>
        </p:txBody>
      </p:sp>
      <p:sp>
        <p:nvSpPr>
          <p:cNvPr id="7" name="כותרת משנה 2"/>
          <p:cNvSpPr txBox="1">
            <a:spLocks/>
          </p:cNvSpPr>
          <p:nvPr/>
        </p:nvSpPr>
        <p:spPr>
          <a:xfrm>
            <a:off x="172996" y="954223"/>
            <a:ext cx="4320000" cy="5767853"/>
          </a:xfrm>
          <a:prstGeom prst="roundRect">
            <a:avLst/>
          </a:prstGeom>
          <a:solidFill>
            <a:schemeClr val="bg1"/>
          </a:solidFill>
        </p:spPr>
        <p:txBody>
          <a:bodyPr vert="horz" lIns="91440" tIns="45720" rIns="91440" bIns="4572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spcAft>
                <a:spcPts val="600"/>
              </a:spcAft>
            </a:pPr>
            <a:r>
              <a:rPr lang="he-IL" sz="1800" dirty="0">
                <a:latin typeface="Arial" panose="020B0604020202020204" pitchFamily="34" charset="0"/>
              </a:rPr>
              <a:t>רגשות בעלי-חיים ומדע רווחת בעלי-החיים – האתגרים המיוחדים בבית-הספר היסודי (לעומת הוראה בגיל מבוגר יותר) :</a:t>
            </a:r>
          </a:p>
          <a:p>
            <a:pPr marL="288000" indent="-288000" algn="r">
              <a:spcBef>
                <a:spcPts val="0"/>
              </a:spcBef>
              <a:spcAft>
                <a:spcPts val="600"/>
              </a:spcAft>
              <a:buFont typeface="+mj-lt"/>
              <a:buAutoNum type="arabicPeriod"/>
            </a:pPr>
            <a:r>
              <a:rPr lang="he-IL" sz="1800" dirty="0" smtClean="0">
                <a:latin typeface="Arial" panose="020B0604020202020204" pitchFamily="34" charset="0"/>
              </a:rPr>
              <a:t>צוות </a:t>
            </a:r>
            <a:r>
              <a:rPr lang="he-IL" sz="1800" dirty="0">
                <a:latin typeface="Arial" panose="020B0604020202020204" pitchFamily="34" charset="0"/>
              </a:rPr>
              <a:t>ההוראה לא עבר הכשרה בתחום, ולעיתים קרובות </a:t>
            </a:r>
            <a:r>
              <a:rPr lang="he-IL" sz="1800" dirty="0" smtClean="0">
                <a:latin typeface="Arial" panose="020B0604020202020204" pitchFamily="34" charset="0"/>
              </a:rPr>
              <a:t>אף </a:t>
            </a:r>
            <a:r>
              <a:rPr lang="he-IL" sz="1800" dirty="0">
                <a:latin typeface="Arial" panose="020B0604020202020204" pitchFamily="34" charset="0"/>
              </a:rPr>
              <a:t>עבר הכשרה </a:t>
            </a:r>
            <a:r>
              <a:rPr lang="he-IL" sz="1800" dirty="0" smtClean="0">
                <a:latin typeface="Arial" panose="020B0604020202020204" pitchFamily="34" charset="0"/>
              </a:rPr>
              <a:t>נגדו.</a:t>
            </a:r>
            <a:endParaRPr lang="he-IL" sz="1800" dirty="0">
              <a:latin typeface="Arial" panose="020B0604020202020204" pitchFamily="34" charset="0"/>
            </a:endParaRPr>
          </a:p>
          <a:p>
            <a:pPr marL="288000" indent="-288000" algn="r">
              <a:spcBef>
                <a:spcPts val="0"/>
              </a:spcBef>
              <a:spcAft>
                <a:spcPts val="600"/>
              </a:spcAft>
              <a:buFont typeface="+mj-lt"/>
              <a:buAutoNum type="arabicPeriod"/>
            </a:pPr>
            <a:r>
              <a:rPr lang="he-IL" sz="1800" dirty="0" smtClean="0">
                <a:latin typeface="Arial" panose="020B0604020202020204" pitchFamily="34" charset="0"/>
              </a:rPr>
              <a:t>ההוראה </a:t>
            </a:r>
            <a:r>
              <a:rPr lang="he-IL" sz="1800" dirty="0">
                <a:latin typeface="Arial" panose="020B0604020202020204" pitchFamily="34" charset="0"/>
              </a:rPr>
              <a:t>מחייבת התעסקות שנויה במחלוקת במנהגים ובאמונות תרבותיים ופרטיים.</a:t>
            </a:r>
          </a:p>
          <a:p>
            <a:pPr marL="288000" indent="-288000" algn="r">
              <a:spcBef>
                <a:spcPts val="0"/>
              </a:spcBef>
              <a:spcAft>
                <a:spcPts val="600"/>
              </a:spcAft>
              <a:buFont typeface="+mj-lt"/>
              <a:buAutoNum type="arabicPeriod"/>
            </a:pPr>
            <a:r>
              <a:rPr lang="he-IL" sz="1800" dirty="0" smtClean="0">
                <a:latin typeface="Arial" panose="020B0604020202020204" pitchFamily="34" charset="0"/>
              </a:rPr>
              <a:t>התלמידים </a:t>
            </a:r>
            <a:r>
              <a:rPr lang="he-IL" sz="1800" dirty="0">
                <a:latin typeface="Arial" panose="020B0604020202020204" pitchFamily="34" charset="0"/>
              </a:rPr>
              <a:t>לא בחרו בנושא הזה ולכן צריך למשוך אותם אליו בעזרת הזדהות או תועלת עצמית.</a:t>
            </a:r>
          </a:p>
          <a:p>
            <a:pPr marL="288000" indent="-288000" algn="r">
              <a:spcBef>
                <a:spcPts val="0"/>
              </a:spcBef>
              <a:spcAft>
                <a:spcPts val="600"/>
              </a:spcAft>
              <a:buFont typeface="+mj-lt"/>
              <a:buAutoNum type="arabicPeriod"/>
            </a:pPr>
            <a:r>
              <a:rPr lang="he-IL" sz="1800" dirty="0" smtClean="0">
                <a:latin typeface="Arial" panose="020B0604020202020204" pitchFamily="34" charset="0"/>
              </a:rPr>
              <a:t>נקודת </a:t>
            </a:r>
            <a:r>
              <a:rPr lang="he-IL" sz="1800" dirty="0">
                <a:latin typeface="Arial" panose="020B0604020202020204" pitchFamily="34" charset="0"/>
              </a:rPr>
              <a:t>המוצא ההזדהותית-אגוצנטרית דומיננטית </a:t>
            </a:r>
            <a:r>
              <a:rPr lang="he-IL" sz="1800" dirty="0" smtClean="0">
                <a:latin typeface="Arial" panose="020B0604020202020204" pitchFamily="34" charset="0"/>
              </a:rPr>
              <a:t>יותר ככל </a:t>
            </a:r>
            <a:r>
              <a:rPr lang="he-IL" sz="1800" dirty="0">
                <a:latin typeface="Arial" panose="020B0604020202020204" pitchFamily="34" charset="0"/>
              </a:rPr>
              <a:t>שגיל התלמידים צעיר יותר.</a:t>
            </a:r>
          </a:p>
          <a:p>
            <a:pPr marL="288000" indent="-288000" algn="r">
              <a:spcBef>
                <a:spcPts val="0"/>
              </a:spcBef>
              <a:spcAft>
                <a:spcPts val="600"/>
              </a:spcAft>
              <a:buFont typeface="+mj-lt"/>
              <a:buAutoNum type="arabicPeriod"/>
            </a:pPr>
            <a:r>
              <a:rPr lang="he-IL" sz="1800" dirty="0" smtClean="0">
                <a:latin typeface="Arial" panose="020B0604020202020204" pitchFamily="34" charset="0"/>
              </a:rPr>
              <a:t>חסר </a:t>
            </a:r>
            <a:r>
              <a:rPr lang="he-IL" sz="1800" dirty="0">
                <a:latin typeface="Arial" panose="020B0604020202020204" pitchFamily="34" charset="0"/>
              </a:rPr>
              <a:t>לילדים ידע מעשי רב על חיות.</a:t>
            </a:r>
          </a:p>
          <a:p>
            <a:pPr marL="288000" indent="-288000" algn="r">
              <a:spcBef>
                <a:spcPts val="0"/>
              </a:spcBef>
              <a:spcAft>
                <a:spcPts val="600"/>
              </a:spcAft>
              <a:buFont typeface="+mj-lt"/>
              <a:buAutoNum type="arabicPeriod"/>
            </a:pPr>
            <a:r>
              <a:rPr lang="he-IL" sz="1800" dirty="0" smtClean="0">
                <a:latin typeface="Arial" panose="020B0604020202020204" pitchFamily="34" charset="0"/>
              </a:rPr>
              <a:t>צפייה </a:t>
            </a:r>
            <a:r>
              <a:rPr lang="he-IL" sz="1800" dirty="0">
                <a:latin typeface="Arial" panose="020B0604020202020204" pitchFamily="34" charset="0"/>
              </a:rPr>
              <a:t>ישירה בחיות מחייבת סבלנות העשויה לחרוג מהיכולת </a:t>
            </a:r>
            <a:r>
              <a:rPr lang="he-IL" sz="1800" dirty="0" smtClean="0">
                <a:latin typeface="Arial" panose="020B0604020202020204" pitchFamily="34" charset="0"/>
              </a:rPr>
              <a:t>הסבירה בגיל.</a:t>
            </a:r>
            <a:endParaRPr lang="he-IL" sz="1800" dirty="0">
              <a:latin typeface="Arial" panose="020B0604020202020204" pitchFamily="34" charset="0"/>
            </a:endParaRPr>
          </a:p>
          <a:p>
            <a:pPr marL="288000" indent="-288000" algn="r">
              <a:spcBef>
                <a:spcPts val="0"/>
              </a:spcBef>
              <a:spcAft>
                <a:spcPts val="600"/>
              </a:spcAft>
              <a:buFont typeface="+mj-lt"/>
              <a:buAutoNum type="arabicPeriod"/>
            </a:pPr>
            <a:r>
              <a:rPr lang="he-IL" sz="1800" dirty="0" smtClean="0">
                <a:latin typeface="Arial" panose="020B0604020202020204" pitchFamily="34" charset="0"/>
              </a:rPr>
              <a:t>איננו רוצים לקדם </a:t>
            </a:r>
            <a:r>
              <a:rPr lang="he-IL" sz="1800" dirty="0">
                <a:latin typeface="Arial" panose="020B0604020202020204" pitchFamily="34" charset="0"/>
              </a:rPr>
              <a:t>מניפולציה ניסויית </a:t>
            </a:r>
            <a:r>
              <a:rPr lang="he-IL" sz="1800" dirty="0" smtClean="0">
                <a:latin typeface="Arial" panose="020B0604020202020204" pitchFamily="34" charset="0"/>
              </a:rPr>
              <a:t>בחיות אלא </a:t>
            </a:r>
            <a:r>
              <a:rPr lang="he-IL" sz="1800" dirty="0">
                <a:latin typeface="Arial" panose="020B0604020202020204" pitchFamily="34" charset="0"/>
              </a:rPr>
              <a:t>במקרים חריגים</a:t>
            </a:r>
            <a:r>
              <a:rPr lang="he-IL" sz="1800" dirty="0" smtClean="0">
                <a:latin typeface="Arial" panose="020B0604020202020204" pitchFamily="34" charset="0"/>
              </a:rPr>
              <a:t>.</a:t>
            </a:r>
            <a:endParaRPr lang="he-IL" sz="1800" dirty="0">
              <a:latin typeface="Arial" panose="020B0604020202020204" pitchFamily="34" charset="0"/>
            </a:endParaRPr>
          </a:p>
        </p:txBody>
      </p:sp>
      <p:sp>
        <p:nvSpPr>
          <p:cNvPr id="11" name="כותרת משנה 2"/>
          <p:cNvSpPr txBox="1">
            <a:spLocks/>
          </p:cNvSpPr>
          <p:nvPr/>
        </p:nvSpPr>
        <p:spPr>
          <a:xfrm>
            <a:off x="4662464" y="3333138"/>
            <a:ext cx="4320000" cy="2258988"/>
          </a:xfrm>
          <a:prstGeom prst="roundRect">
            <a:avLst/>
          </a:prstGeom>
          <a:solidFill>
            <a:schemeClr val="bg1"/>
          </a:solidFill>
        </p:spPr>
        <p:txBody>
          <a:bodyPr vert="horz" lIns="91440" tIns="45720" rIns="91440" bIns="4572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1800" dirty="0" smtClean="0">
                <a:latin typeface="Arial" panose="020B0604020202020204" pitchFamily="34" charset="0"/>
              </a:rPr>
              <a:t>רוב </a:t>
            </a:r>
            <a:r>
              <a:rPr lang="he-IL" sz="1800" dirty="0" err="1" smtClean="0">
                <a:latin typeface="Arial" panose="020B0604020202020204" pitchFamily="34" charset="0"/>
              </a:rPr>
              <a:t>תוכנית</a:t>
            </a:r>
            <a:r>
              <a:rPr lang="he-IL" sz="1800" dirty="0" smtClean="0">
                <a:latin typeface="Arial" panose="020B0604020202020204" pitchFamily="34" charset="0"/>
              </a:rPr>
              <a:t> חיות </a:t>
            </a:r>
            <a:r>
              <a:rPr lang="he-IL" sz="1800" dirty="0" err="1" smtClean="0">
                <a:latin typeface="Arial" panose="020B0604020202020204" pitchFamily="34" charset="0"/>
              </a:rPr>
              <a:t>איתנו</a:t>
            </a:r>
            <a:r>
              <a:rPr lang="he-IL" sz="1800" dirty="0" smtClean="0">
                <a:latin typeface="Arial" panose="020B0604020202020204" pitchFamily="34" charset="0"/>
              </a:rPr>
              <a:t> הוא מבוא למדע רווחת בעלי-החיים.</a:t>
            </a:r>
          </a:p>
          <a:p>
            <a:pPr algn="r"/>
            <a:r>
              <a:rPr lang="he-IL" sz="1800" dirty="0" smtClean="0">
                <a:latin typeface="Arial" panose="020B0604020202020204" pitchFamily="34" charset="0"/>
              </a:rPr>
              <a:t>דוגמה למבוא למדע רווחת בעלי-חיים בחיות </a:t>
            </a:r>
            <a:r>
              <a:rPr lang="he-IL" sz="1800" dirty="0" err="1" smtClean="0">
                <a:latin typeface="Arial" panose="020B0604020202020204" pitchFamily="34" charset="0"/>
              </a:rPr>
              <a:t>איתנו</a:t>
            </a:r>
            <a:r>
              <a:rPr lang="he-IL" sz="1800" dirty="0" smtClean="0">
                <a:latin typeface="Arial" panose="020B0604020202020204" pitchFamily="34" charset="0"/>
              </a:rPr>
              <a:t> ב'-ג', יחידה 4, </a:t>
            </a:r>
            <a:r>
              <a:rPr lang="he-IL" sz="1800" dirty="0" smtClean="0">
                <a:latin typeface="Arial" panose="020B0604020202020204" pitchFamily="34" charset="0"/>
                <a:hlinkClick r:id="rId3"/>
              </a:rPr>
              <a:t>סרטון מסכם</a:t>
            </a:r>
            <a:r>
              <a:rPr lang="he-IL" sz="1800" dirty="0" smtClean="0">
                <a:latin typeface="Arial" panose="020B0604020202020204" pitchFamily="34" charset="0"/>
              </a:rPr>
              <a:t>.</a:t>
            </a:r>
          </a:p>
          <a:p>
            <a:pPr algn="r"/>
            <a:r>
              <a:rPr lang="he-IL" sz="1800" dirty="0" smtClean="0">
                <a:latin typeface="Arial" panose="020B0604020202020204" pitchFamily="34" charset="0"/>
              </a:rPr>
              <a:t>דוגמה למבוא למדע רווחת בעלי-חיים בחיות </a:t>
            </a:r>
            <a:r>
              <a:rPr lang="he-IL" sz="1800" dirty="0" err="1" smtClean="0">
                <a:latin typeface="Arial" panose="020B0604020202020204" pitchFamily="34" charset="0"/>
              </a:rPr>
              <a:t>איתנו</a:t>
            </a:r>
            <a:r>
              <a:rPr lang="he-IL" sz="1800" dirty="0" smtClean="0">
                <a:latin typeface="Arial" panose="020B0604020202020204" pitchFamily="34" charset="0"/>
              </a:rPr>
              <a:t> ב'-ג', יחידה 5, הפעלה </a:t>
            </a:r>
            <a:r>
              <a:rPr lang="he-IL" sz="1800" dirty="0" smtClean="0">
                <a:latin typeface="Arial" panose="020B0604020202020204" pitchFamily="34" charset="0"/>
                <a:hlinkClick r:id="rId4"/>
              </a:rPr>
              <a:t>מָהֵם חַיֵי מִשְׁפָּחָה טוֹבִים עֲבוּר אַרְנְבוֹנִים</a:t>
            </a:r>
            <a:r>
              <a:rPr lang="he-IL" sz="1800" dirty="0" smtClean="0">
                <a:latin typeface="Arial" panose="020B0604020202020204" pitchFamily="34" charset="0"/>
              </a:rPr>
              <a:t>?</a:t>
            </a:r>
            <a:endParaRPr lang="he-IL" sz="1800" dirty="0">
              <a:latin typeface="Arial" panose="020B0604020202020204" pitchFamily="34" charset="0"/>
            </a:endParaRPr>
          </a:p>
        </p:txBody>
      </p:sp>
      <p:sp>
        <p:nvSpPr>
          <p:cNvPr id="6" name="TextBox 5"/>
          <p:cNvSpPr txBox="1"/>
          <p:nvPr/>
        </p:nvSpPr>
        <p:spPr>
          <a:xfrm>
            <a:off x="-156522" y="79453"/>
            <a:ext cx="1655806" cy="215444"/>
          </a:xfrm>
          <a:prstGeom prst="rect">
            <a:avLst/>
          </a:prstGeom>
          <a:noFill/>
        </p:spPr>
        <p:txBody>
          <a:bodyPr wrap="square" rtlCol="1">
            <a:spAutoFit/>
          </a:bodyPr>
          <a:lstStyle/>
          <a:p>
            <a:r>
              <a:rPr lang="he-IL" sz="800" dirty="0" smtClean="0">
                <a:solidFill>
                  <a:srgbClr val="75C5B0"/>
                </a:solidFill>
              </a:rPr>
              <a:t>ד"ר אריאל </a:t>
            </a:r>
            <a:r>
              <a:rPr lang="he-IL" sz="800" dirty="0" err="1" smtClean="0">
                <a:solidFill>
                  <a:srgbClr val="75C5B0"/>
                </a:solidFill>
              </a:rPr>
              <a:t>צבל</a:t>
            </a:r>
            <a:r>
              <a:rPr lang="he-IL" sz="800" dirty="0" smtClean="0">
                <a:solidFill>
                  <a:srgbClr val="75C5B0"/>
                </a:solidFill>
              </a:rPr>
              <a:t>, מכון אדם וחיה</a:t>
            </a:r>
            <a:endParaRPr lang="he-IL" sz="800" dirty="0">
              <a:solidFill>
                <a:srgbClr val="75C5B0"/>
              </a:solidFill>
            </a:endParaRPr>
          </a:p>
        </p:txBody>
      </p:sp>
    </p:spTree>
    <p:extLst>
      <p:ext uri="{BB962C8B-B14F-4D97-AF65-F5344CB8AC3E}">
        <p14:creationId xmlns:p14="http://schemas.microsoft.com/office/powerpoint/2010/main" val="391272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DEF1EC"/>
            </a:gs>
          </a:gsLst>
          <a:lin ang="5400000" scaled="1"/>
        </a:gra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337751"/>
            <a:ext cx="6858000" cy="469557"/>
          </a:xfrm>
          <a:prstGeom prst="roundRect">
            <a:avLst/>
          </a:prstGeom>
          <a:solidFill>
            <a:schemeClr val="bg1"/>
          </a:solidFill>
        </p:spPr>
        <p:txBody>
          <a:bodyPr>
            <a:normAutofit/>
          </a:bodyPr>
          <a:lstStyle/>
          <a:p>
            <a:r>
              <a:rPr lang="he-IL" sz="2400" dirty="0" smtClean="0">
                <a:solidFill>
                  <a:srgbClr val="C00000"/>
                </a:solidFill>
                <a:cs typeface="+mn-cs"/>
              </a:rPr>
              <a:t>שאלות על התנהגות בעלי-החיים</a:t>
            </a:r>
            <a:endParaRPr lang="he-IL" sz="2400" dirty="0">
              <a:solidFill>
                <a:srgbClr val="C00000"/>
              </a:solidFill>
              <a:cs typeface="+mn-cs"/>
            </a:endParaRPr>
          </a:p>
        </p:txBody>
      </p:sp>
      <p:sp>
        <p:nvSpPr>
          <p:cNvPr id="3" name="כותרת משנה 2"/>
          <p:cNvSpPr>
            <a:spLocks noGrp="1"/>
          </p:cNvSpPr>
          <p:nvPr>
            <p:ph type="subTitle" idx="1"/>
          </p:nvPr>
        </p:nvSpPr>
        <p:spPr>
          <a:xfrm>
            <a:off x="4662464" y="954223"/>
            <a:ext cx="4320000" cy="5832000"/>
          </a:xfrm>
          <a:prstGeom prst="roundRect">
            <a:avLst/>
          </a:prstGeom>
          <a:solidFill>
            <a:schemeClr val="bg1"/>
          </a:solidFill>
        </p:spPr>
        <p:txBody>
          <a:bodyPr>
            <a:noAutofit/>
          </a:bodyPr>
          <a:lstStyle/>
          <a:p>
            <a:pPr>
              <a:spcBef>
                <a:spcPts val="0"/>
              </a:spcBef>
            </a:pPr>
            <a:r>
              <a:rPr lang="he-IL" sz="1400" u="sng" dirty="0" smtClean="0"/>
              <a:t>ניקו </a:t>
            </a:r>
            <a:r>
              <a:rPr lang="he-IL" sz="1400" u="sng" dirty="0" err="1"/>
              <a:t>טינברגן</a:t>
            </a:r>
            <a:r>
              <a:rPr lang="he-IL" sz="1400" u="sng" dirty="0"/>
              <a:t>, "</a:t>
            </a:r>
            <a:r>
              <a:rPr lang="he-IL" sz="1400" u="sng" dirty="0">
                <a:hlinkClick r:id="rId2"/>
              </a:rPr>
              <a:t>על המטרות והשיטות של האתולוגיה</a:t>
            </a:r>
            <a:r>
              <a:rPr lang="he-IL" sz="1400" u="sng" dirty="0"/>
              <a:t>," 1963 (</a:t>
            </a:r>
            <a:r>
              <a:rPr lang="he-IL" sz="1400" u="sng" dirty="0">
                <a:hlinkClick r:id="rId3"/>
              </a:rPr>
              <a:t>סיכום </a:t>
            </a:r>
            <a:r>
              <a:rPr lang="he-IL" sz="1400" u="sng" dirty="0" smtClean="0">
                <a:hlinkClick r:id="rId3"/>
              </a:rPr>
              <a:t>קצר באנגלית</a:t>
            </a:r>
            <a:r>
              <a:rPr lang="he-IL" sz="1400" u="sng" dirty="0" smtClean="0"/>
              <a:t>, ו</a:t>
            </a:r>
            <a:r>
              <a:rPr lang="he-IL" sz="1400" u="sng" dirty="0" smtClean="0">
                <a:hlinkClick r:id="rId4"/>
              </a:rPr>
              <a:t>בעברית עמ' 32-31</a:t>
            </a:r>
            <a:r>
              <a:rPr lang="he-IL" sz="1400" u="sng" dirty="0" smtClean="0"/>
              <a:t>)</a:t>
            </a:r>
            <a:endParaRPr lang="en-US" sz="1400" dirty="0"/>
          </a:p>
          <a:p>
            <a:pPr lvl="0" algn="r">
              <a:spcBef>
                <a:spcPts val="600"/>
              </a:spcBef>
            </a:pPr>
            <a:r>
              <a:rPr lang="he-IL" sz="1800" b="1" dirty="0"/>
              <a:t>פונקציה</a:t>
            </a:r>
            <a:r>
              <a:rPr lang="he-IL" sz="1800" dirty="0"/>
              <a:t> (או הסתגלות): מדוע החיה מבצעת את ההתנהגות? באיזה אופן ההתנהגות מגבירה את </a:t>
            </a:r>
            <a:r>
              <a:rPr lang="he-IL" sz="1800" dirty="0" smtClean="0"/>
              <a:t>הכשירות </a:t>
            </a:r>
            <a:r>
              <a:rPr lang="he-IL" sz="1800" dirty="0"/>
              <a:t>(כלומר הישרדות </a:t>
            </a:r>
            <a:r>
              <a:rPr lang="he-IL" sz="1800" dirty="0" smtClean="0"/>
              <a:t>ורבייה) של בעל-החיים?</a:t>
            </a:r>
            <a:endParaRPr lang="en-US" sz="1800" dirty="0"/>
          </a:p>
          <a:p>
            <a:pPr algn="r">
              <a:spcBef>
                <a:spcPts val="0"/>
              </a:spcBef>
            </a:pPr>
            <a:r>
              <a:rPr lang="he-IL" sz="1000" dirty="0"/>
              <a:t>למשל: טיפוח </a:t>
            </a:r>
            <a:r>
              <a:rPr lang="he-IL" sz="1000" dirty="0" smtClean="0"/>
              <a:t>צעירים מגדיל </a:t>
            </a:r>
            <a:r>
              <a:rPr lang="he-IL" sz="1000" dirty="0"/>
              <a:t>את סיכויי ההישרדות </a:t>
            </a:r>
            <a:r>
              <a:rPr lang="he-IL" sz="1000" dirty="0" smtClean="0"/>
              <a:t>שלהם; </a:t>
            </a:r>
            <a:r>
              <a:rPr lang="he-IL" sz="1000" dirty="0"/>
              <a:t>הגירה לבתי גידול חמים </a:t>
            </a:r>
            <a:r>
              <a:rPr lang="he-IL" sz="1000" dirty="0" smtClean="0"/>
              <a:t>ועשירים </a:t>
            </a:r>
            <a:r>
              <a:rPr lang="he-IL" sz="1000" dirty="0"/>
              <a:t>יותר </a:t>
            </a:r>
            <a:r>
              <a:rPr lang="he-IL" sz="1000" dirty="0" smtClean="0"/>
              <a:t>במזון; </a:t>
            </a:r>
            <a:r>
              <a:rPr lang="he-IL" sz="1000" dirty="0"/>
              <a:t>בריחה או הימנעות </a:t>
            </a:r>
            <a:r>
              <a:rPr lang="he-IL" sz="1000" dirty="0" smtClean="0"/>
              <a:t>מתשומת-לב מטורפים.</a:t>
            </a:r>
            <a:endParaRPr lang="en-US" sz="1000" dirty="0"/>
          </a:p>
          <a:p>
            <a:pPr lvl="0" algn="r">
              <a:spcBef>
                <a:spcPts val="600"/>
              </a:spcBef>
            </a:pPr>
            <a:r>
              <a:rPr lang="he-IL" sz="1800" b="1" dirty="0"/>
              <a:t>אבולוציה</a:t>
            </a:r>
            <a:r>
              <a:rPr lang="he-IL" sz="1800" dirty="0"/>
              <a:t> (או </a:t>
            </a:r>
            <a:r>
              <a:rPr lang="he-IL" sz="1800" dirty="0" err="1"/>
              <a:t>פילוגניה</a:t>
            </a:r>
            <a:r>
              <a:rPr lang="he-IL" sz="1800" dirty="0"/>
              <a:t>): כיצד התפתחה ההתנהגות? כיצד שינתה הברירה הטבעית את ההתנהגות לאורך זמן אבולוציוני? </a:t>
            </a:r>
            <a:endParaRPr lang="en-US" sz="1800" dirty="0"/>
          </a:p>
          <a:p>
            <a:pPr algn="r">
              <a:spcBef>
                <a:spcPts val="0"/>
              </a:spcBef>
            </a:pPr>
            <a:r>
              <a:rPr lang="he-IL" sz="1000" dirty="0" smtClean="0"/>
              <a:t>ההתנהגות מושווית </a:t>
            </a:r>
            <a:r>
              <a:rPr lang="he-IL" sz="1000" dirty="0"/>
              <a:t>בין מינים קרובים. למשל: ייתכן שהתעופה בציפורים התפתחה מגלישה (דאייה) </a:t>
            </a:r>
            <a:r>
              <a:rPr lang="he-IL" sz="1000" dirty="0" smtClean="0"/>
              <a:t>בדינוזאורים; עיני </a:t>
            </a:r>
            <a:r>
              <a:rPr lang="he-IL" sz="1000" dirty="0"/>
              <a:t>החולייתנים </a:t>
            </a:r>
            <a:r>
              <a:rPr lang="he-IL" sz="1000" dirty="0" smtClean="0"/>
              <a:t>ועיני הראש-רגליים </a:t>
            </a:r>
            <a:r>
              <a:rPr lang="he-IL" sz="1000" dirty="0"/>
              <a:t>התפתחו </a:t>
            </a:r>
            <a:r>
              <a:rPr lang="he-IL" sz="1000" dirty="0" smtClean="0"/>
              <a:t>במסלולים שונים (אבולוציה מתכנסת).</a:t>
            </a:r>
            <a:endParaRPr lang="en-US" sz="1000" dirty="0"/>
          </a:p>
          <a:p>
            <a:pPr lvl="0" algn="r">
              <a:spcBef>
                <a:spcPts val="600"/>
              </a:spcBef>
            </a:pPr>
            <a:r>
              <a:rPr lang="he-IL" sz="1800" b="1" dirty="0" smtClean="0"/>
              <a:t>סיבה </a:t>
            </a:r>
            <a:r>
              <a:rPr lang="he-IL" sz="1800" dirty="0"/>
              <a:t>(או מנגנון): מה גורם להתנהגות להתבצע? אילו גירויים מעוררים או אילו מנגנונים פיזיולוגיים גורמים להתנהגות?</a:t>
            </a:r>
            <a:endParaRPr lang="en-US" sz="1800" dirty="0"/>
          </a:p>
          <a:p>
            <a:pPr algn="r">
              <a:spcBef>
                <a:spcPts val="0"/>
              </a:spcBef>
            </a:pPr>
            <a:r>
              <a:rPr lang="he-IL" sz="1000" dirty="0"/>
              <a:t>למשל: </a:t>
            </a:r>
            <a:r>
              <a:rPr lang="he-IL" sz="1000" dirty="0" err="1"/>
              <a:t>פרומונים</a:t>
            </a:r>
            <a:r>
              <a:rPr lang="he-IL" sz="1000" dirty="0"/>
              <a:t> והורמונים, כגון הגברת רמות הטסטוסטרון (הנגרמת </a:t>
            </a:r>
            <a:r>
              <a:rPr lang="he-IL" sz="1000" dirty="0" smtClean="0"/>
              <a:t>על-ידי </a:t>
            </a:r>
            <a:r>
              <a:rPr lang="he-IL" sz="1000" dirty="0"/>
              <a:t>הגדלת אורך היום) </a:t>
            </a:r>
            <a:r>
              <a:rPr lang="he-IL" sz="1000" dirty="0" smtClean="0"/>
              <a:t>גורמת </a:t>
            </a:r>
            <a:r>
              <a:rPr lang="he-IL" sz="1000" dirty="0"/>
              <a:t>להתנהגות זכרית </a:t>
            </a:r>
            <a:r>
              <a:rPr lang="he-IL" sz="1000" dirty="0" smtClean="0"/>
              <a:t>בציפורים ממינים רבים; </a:t>
            </a:r>
            <a:r>
              <a:rPr lang="he-IL" sz="1000" dirty="0"/>
              <a:t>צללים נעים הגורמים לתולעים ממשפחת </a:t>
            </a:r>
            <a:r>
              <a:rPr lang="en-US" sz="1000" dirty="0" err="1"/>
              <a:t>Nereididae</a:t>
            </a:r>
            <a:r>
              <a:rPr lang="he-IL" sz="1000" dirty="0"/>
              <a:t> לסגת </a:t>
            </a:r>
            <a:r>
              <a:rPr lang="he-IL" sz="1000" dirty="0" smtClean="0"/>
              <a:t>למחילותיהם; דגמי </a:t>
            </a:r>
            <a:r>
              <a:rPr lang="he-IL" sz="1000" dirty="0"/>
              <a:t>צבע ניגודיים על מקור השחף הכספי הגורמים לאפרוחי השחף לנקר.</a:t>
            </a:r>
            <a:endParaRPr lang="en-US" sz="1000" dirty="0"/>
          </a:p>
          <a:p>
            <a:pPr lvl="0" algn="r">
              <a:spcBef>
                <a:spcPts val="600"/>
              </a:spcBef>
            </a:pPr>
            <a:r>
              <a:rPr lang="he-IL" sz="1800" b="1" dirty="0"/>
              <a:t>התפתחות</a:t>
            </a:r>
            <a:r>
              <a:rPr lang="he-IL" sz="1800" dirty="0"/>
              <a:t> (או </a:t>
            </a:r>
            <a:r>
              <a:rPr lang="he-IL" sz="1800" dirty="0" err="1"/>
              <a:t>אונטוגניה</a:t>
            </a:r>
            <a:r>
              <a:rPr lang="he-IL" sz="1800" dirty="0"/>
              <a:t>): כיצד התפתחה ההתנהגות במהלך חייו של הפרט? באיזה אופן הוא הושפע מניסיון </a:t>
            </a:r>
            <a:r>
              <a:rPr lang="he-IL" sz="1800" dirty="0" smtClean="0"/>
              <a:t>ומלמידה</a:t>
            </a:r>
            <a:r>
              <a:rPr lang="he-IL" sz="1800" dirty="0"/>
              <a:t>?</a:t>
            </a:r>
            <a:endParaRPr lang="en-US" sz="1800" dirty="0"/>
          </a:p>
          <a:p>
            <a:pPr algn="r">
              <a:spcBef>
                <a:spcPts val="0"/>
              </a:spcBef>
            </a:pPr>
            <a:r>
              <a:rPr lang="he-IL" sz="1000" dirty="0"/>
              <a:t>למשל: התנהגות חיזור משתפרת עם הגיל בציפורים </a:t>
            </a:r>
            <a:r>
              <a:rPr lang="he-IL" sz="1000" dirty="0" smtClean="0"/>
              <a:t>רבות; טורפים </a:t>
            </a:r>
            <a:r>
              <a:rPr lang="he-IL" sz="1000" dirty="0"/>
              <a:t>לומדים מניסיון להימנע מטרף רעיל או מסוכן</a:t>
            </a:r>
            <a:r>
              <a:rPr lang="he-IL" sz="1000" dirty="0" smtClean="0"/>
              <a:t>.</a:t>
            </a:r>
            <a:endParaRPr lang="en-US" sz="1000" dirty="0"/>
          </a:p>
        </p:txBody>
      </p:sp>
      <p:sp>
        <p:nvSpPr>
          <p:cNvPr id="7" name="כותרת משנה 2"/>
          <p:cNvSpPr txBox="1">
            <a:spLocks/>
          </p:cNvSpPr>
          <p:nvPr/>
        </p:nvSpPr>
        <p:spPr>
          <a:xfrm>
            <a:off x="172996" y="954222"/>
            <a:ext cx="4320000" cy="5832000"/>
          </a:xfrm>
          <a:prstGeom prst="roundRect">
            <a:avLst/>
          </a:prstGeom>
          <a:solidFill>
            <a:schemeClr val="bg1"/>
          </a:solidFill>
        </p:spPr>
        <p:txBody>
          <a:bodyPr vert="horz" lIns="91440" tIns="45720" rIns="91440" bIns="4572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he-IL" sz="1400" u="sng" dirty="0" smtClean="0"/>
              <a:t>תוספת </a:t>
            </a:r>
            <a:r>
              <a:rPr lang="he-IL" sz="1400" u="sng" dirty="0"/>
              <a:t>שאלות </a:t>
            </a:r>
            <a:r>
              <a:rPr lang="he-IL" sz="1400" u="sng" dirty="0" smtClean="0"/>
              <a:t>עבור מדע </a:t>
            </a:r>
            <a:r>
              <a:rPr lang="he-IL" sz="1400" u="sng" dirty="0"/>
              <a:t>רווחת בעלי-החיים</a:t>
            </a:r>
            <a:endParaRPr lang="en-US" sz="1400" dirty="0"/>
          </a:p>
          <a:p>
            <a:pPr lvl="0" algn="r">
              <a:spcBef>
                <a:spcPts val="600"/>
              </a:spcBef>
            </a:pPr>
            <a:r>
              <a:rPr lang="he-IL" sz="1800" b="1" dirty="0"/>
              <a:t>רצון</a:t>
            </a:r>
            <a:r>
              <a:rPr lang="he-IL" sz="1800" dirty="0"/>
              <a:t> (או תכלית): מה רוצה החיה להשיג בהתנהגות שלה? מנקודת המבט הסובייקטיבית שלה, מדוע היא עושה מה שהיא עושה?</a:t>
            </a:r>
            <a:endParaRPr lang="en-US" sz="1800" dirty="0"/>
          </a:p>
          <a:p>
            <a:pPr algn="r">
              <a:spcBef>
                <a:spcPts val="0"/>
              </a:spcBef>
            </a:pPr>
            <a:r>
              <a:rPr lang="he-IL" sz="1000" dirty="0"/>
              <a:t>למשל: לסלק הרגשת </a:t>
            </a:r>
            <a:r>
              <a:rPr lang="he-IL" sz="1000" dirty="0" smtClean="0"/>
              <a:t>רעב; </a:t>
            </a:r>
            <a:r>
              <a:rPr lang="he-IL" sz="1000" dirty="0"/>
              <a:t>לסלק </a:t>
            </a:r>
            <a:r>
              <a:rPr lang="he-IL" sz="1000" dirty="0" smtClean="0"/>
              <a:t>יריב; </a:t>
            </a:r>
            <a:r>
              <a:rPr lang="he-IL" sz="1000" dirty="0"/>
              <a:t>לענות על סקרנות. אפשר לחלק את מצבי ההנעה הרגשיים הבסיסיים כך: חיפוש, כעס, פחד, תשוקה, טיפול, צער, משחק. (</a:t>
            </a:r>
            <a:r>
              <a:rPr lang="he-IL" sz="1000" u="sng" dirty="0">
                <a:hlinkClick r:id="rId5"/>
              </a:rPr>
              <a:t>למקור, יאק </a:t>
            </a:r>
            <a:r>
              <a:rPr lang="he-IL" sz="1000" u="sng" dirty="0" err="1">
                <a:hlinkClick r:id="rId5"/>
              </a:rPr>
              <a:t>פאנקספ</a:t>
            </a:r>
            <a:r>
              <a:rPr lang="he-IL" sz="1000" dirty="0"/>
              <a:t>)</a:t>
            </a:r>
            <a:endParaRPr lang="en-US" sz="1000" dirty="0"/>
          </a:p>
          <a:p>
            <a:pPr lvl="0" algn="r">
              <a:spcBef>
                <a:spcPts val="600"/>
              </a:spcBef>
            </a:pPr>
            <a:r>
              <a:rPr lang="he-IL" sz="1800" b="1" dirty="0"/>
              <a:t>הרגשה</a:t>
            </a:r>
            <a:r>
              <a:rPr lang="he-IL" sz="1800" dirty="0"/>
              <a:t> (או חוויה): מהי החוויה הרגשית של החיה, לטוב ולרע, סביב ההתנהגות – לפני כן, בעת ההתנהגות ולאחר מכן?</a:t>
            </a:r>
            <a:endParaRPr lang="en-US" sz="1800" dirty="0"/>
          </a:p>
          <a:p>
            <a:pPr algn="r">
              <a:spcBef>
                <a:spcPts val="0"/>
              </a:spcBef>
            </a:pPr>
            <a:r>
              <a:rPr lang="he-IL" sz="1000" dirty="0"/>
              <a:t>למשל: </a:t>
            </a:r>
            <a:r>
              <a:rPr lang="he-IL" sz="1000" dirty="0" smtClean="0"/>
              <a:t>סיפוק </a:t>
            </a:r>
            <a:r>
              <a:rPr lang="he-IL" sz="1000" dirty="0"/>
              <a:t>בעוצמה </a:t>
            </a:r>
            <a:r>
              <a:rPr lang="he-IL" sz="1000" dirty="0" smtClean="0"/>
              <a:t>מסוימת; פחד </a:t>
            </a:r>
            <a:r>
              <a:rPr lang="he-IL" sz="1000" dirty="0"/>
              <a:t>בעוצמה מסוימת.</a:t>
            </a:r>
            <a:endParaRPr lang="en-US" sz="1000" dirty="0"/>
          </a:p>
          <a:p>
            <a:pPr lvl="0" algn="r">
              <a:spcBef>
                <a:spcPts val="600"/>
              </a:spcBef>
            </a:pPr>
            <a:r>
              <a:rPr lang="he-IL" sz="1800" b="1" dirty="0"/>
              <a:t>מניעה</a:t>
            </a:r>
            <a:r>
              <a:rPr lang="he-IL" sz="1800" dirty="0"/>
              <a:t> (או תסכול): איך מתנהגת החיה אם מונעים ממנה </a:t>
            </a:r>
            <a:r>
              <a:rPr lang="he-IL" sz="1800" dirty="0" smtClean="0"/>
              <a:t>(בהתערבות </a:t>
            </a:r>
            <a:r>
              <a:rPr lang="he-IL" sz="1800" dirty="0"/>
              <a:t>מעשית או בתנאים סביבתיים מגבילים) לבצע את ההתנהגות הזו? איך זה בא לידי ביטוי בהתפתחות, ברצון ובהרגשה שלה?</a:t>
            </a:r>
            <a:endParaRPr lang="en-US" sz="1800" dirty="0"/>
          </a:p>
          <a:p>
            <a:pPr algn="r">
              <a:spcBef>
                <a:spcPts val="0"/>
              </a:spcBef>
            </a:pPr>
            <a:r>
              <a:rPr lang="he-IL" sz="1000" dirty="0"/>
              <a:t>למשל: תרנגולת שמנעו ממנה להתפלש בעפר באמצעות כליאה בכלוב מקדישה זמן רב יותר לניסיונות להתפלש על רצפת הכלוב.  </a:t>
            </a:r>
            <a:endParaRPr lang="en-US" sz="1000" dirty="0"/>
          </a:p>
          <a:p>
            <a:pPr lvl="0" algn="r">
              <a:spcBef>
                <a:spcPts val="600"/>
              </a:spcBef>
            </a:pPr>
            <a:r>
              <a:rPr lang="he-IL" sz="1800" b="1" dirty="0"/>
              <a:t>התערבות </a:t>
            </a:r>
            <a:r>
              <a:rPr lang="he-IL" sz="1800" dirty="0"/>
              <a:t>(או תחליף):</a:t>
            </a:r>
            <a:r>
              <a:rPr lang="he-IL" sz="1800" b="1" dirty="0"/>
              <a:t> </a:t>
            </a:r>
            <a:r>
              <a:rPr lang="he-IL" sz="1800" dirty="0"/>
              <a:t>בתנאי </a:t>
            </a:r>
            <a:r>
              <a:rPr lang="he-IL" sz="1800" dirty="0" smtClean="0"/>
              <a:t>מניעה נתונים, </a:t>
            </a:r>
            <a:r>
              <a:rPr lang="he-IL" sz="1800" dirty="0"/>
              <a:t>איך אפשר לעזור לחיה לבצע התנהגות העונה על מה שהיא מוּנָעת</a:t>
            </a:r>
            <a:r>
              <a:rPr lang="he-IL" sz="1800" dirty="0" smtClean="0"/>
              <a:t>, יודעת</a:t>
            </a:r>
            <a:r>
              <a:rPr lang="he-IL" sz="1800" dirty="0"/>
              <a:t>, רוצה ומרגישה?</a:t>
            </a:r>
            <a:endParaRPr lang="en-US" sz="1800" dirty="0"/>
          </a:p>
          <a:p>
            <a:pPr algn="r">
              <a:spcBef>
                <a:spcPts val="0"/>
              </a:spcBef>
            </a:pPr>
            <a:r>
              <a:rPr lang="he-IL" sz="1000" dirty="0"/>
              <a:t>למשל: בהיעדר אפשרות לבנות מחילות באדמה, ארנבון עשוי לספק במידת-מה את הצורך לחפור בעזרת קופסה עם שכבת נסורת עבה. </a:t>
            </a:r>
            <a:endParaRPr lang="he-IL" sz="1000" dirty="0">
              <a:latin typeface="Arial" panose="020B0604020202020204" pitchFamily="34" charset="0"/>
            </a:endParaRPr>
          </a:p>
        </p:txBody>
      </p:sp>
      <p:sp>
        <p:nvSpPr>
          <p:cNvPr id="5" name="TextBox 4"/>
          <p:cNvSpPr txBox="1"/>
          <p:nvPr/>
        </p:nvSpPr>
        <p:spPr>
          <a:xfrm>
            <a:off x="-205950" y="79453"/>
            <a:ext cx="1655806" cy="215444"/>
          </a:xfrm>
          <a:prstGeom prst="rect">
            <a:avLst/>
          </a:prstGeom>
          <a:noFill/>
        </p:spPr>
        <p:txBody>
          <a:bodyPr wrap="square" rtlCol="1">
            <a:spAutoFit/>
          </a:bodyPr>
          <a:lstStyle/>
          <a:p>
            <a:r>
              <a:rPr lang="he-IL" sz="800" dirty="0" smtClean="0">
                <a:solidFill>
                  <a:srgbClr val="75C5B0"/>
                </a:solidFill>
              </a:rPr>
              <a:t>ד"ר אריאל </a:t>
            </a:r>
            <a:r>
              <a:rPr lang="he-IL" sz="800" dirty="0" err="1" smtClean="0">
                <a:solidFill>
                  <a:srgbClr val="75C5B0"/>
                </a:solidFill>
              </a:rPr>
              <a:t>צבל</a:t>
            </a:r>
            <a:r>
              <a:rPr lang="he-IL" sz="800" dirty="0" smtClean="0">
                <a:solidFill>
                  <a:srgbClr val="75C5B0"/>
                </a:solidFill>
              </a:rPr>
              <a:t>, מכון אדם וחיה</a:t>
            </a:r>
            <a:endParaRPr lang="he-IL" sz="800" dirty="0">
              <a:solidFill>
                <a:srgbClr val="75C5B0"/>
              </a:solidFill>
            </a:endParaRPr>
          </a:p>
        </p:txBody>
      </p:sp>
    </p:spTree>
    <p:extLst>
      <p:ext uri="{BB962C8B-B14F-4D97-AF65-F5344CB8AC3E}">
        <p14:creationId xmlns:p14="http://schemas.microsoft.com/office/powerpoint/2010/main" val="35941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DEF1EC"/>
            </a:gs>
          </a:gsLst>
          <a:lin ang="5400000" scaled="1"/>
        </a:gradFill>
        <a:effectLst/>
      </p:bgPr>
    </p:bg>
    <p:spTree>
      <p:nvGrpSpPr>
        <p:cNvPr id="1" name=""/>
        <p:cNvGrpSpPr/>
        <p:nvPr/>
      </p:nvGrpSpPr>
      <p:grpSpPr>
        <a:xfrm>
          <a:off x="0" y="0"/>
          <a:ext cx="0" cy="0"/>
          <a:chOff x="0" y="0"/>
          <a:chExt cx="0" cy="0"/>
        </a:xfrm>
      </p:grpSpPr>
      <p:pic>
        <p:nvPicPr>
          <p:cNvPr id="10" name="תמונה 9"/>
          <p:cNvPicPr>
            <a:picLocks noChangeAspect="1"/>
          </p:cNvPicPr>
          <p:nvPr/>
        </p:nvPicPr>
        <p:blipFill>
          <a:blip r:embed="rId2"/>
          <a:stretch>
            <a:fillRect/>
          </a:stretch>
        </p:blipFill>
        <p:spPr>
          <a:xfrm>
            <a:off x="2388384" y="1011888"/>
            <a:ext cx="4384584" cy="5846112"/>
          </a:xfrm>
          <a:prstGeom prst="rect">
            <a:avLst/>
          </a:prstGeom>
        </p:spPr>
      </p:pic>
      <p:sp>
        <p:nvSpPr>
          <p:cNvPr id="7" name="כותרת משנה 2"/>
          <p:cNvSpPr txBox="1">
            <a:spLocks/>
          </p:cNvSpPr>
          <p:nvPr/>
        </p:nvSpPr>
        <p:spPr>
          <a:xfrm>
            <a:off x="123569" y="954222"/>
            <a:ext cx="5428734" cy="5832000"/>
          </a:xfrm>
          <a:prstGeom prst="roundRect">
            <a:avLst/>
          </a:prstGeom>
          <a:solidFill>
            <a:schemeClr val="bg1"/>
          </a:solidFill>
        </p:spPr>
        <p:txBody>
          <a:bodyPr vert="horz" lIns="91440" tIns="45720" rIns="91440" bIns="4572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he-IL" sz="1400" u="sng" dirty="0"/>
              <a:t>תוספות שאלות המתאימות למדע רווחת בעלי-החיים</a:t>
            </a:r>
            <a:endParaRPr lang="en-US" sz="1400" dirty="0"/>
          </a:p>
          <a:p>
            <a:pPr lvl="0" algn="r">
              <a:spcBef>
                <a:spcPts val="600"/>
              </a:spcBef>
            </a:pPr>
            <a:r>
              <a:rPr lang="he-IL" sz="1800" dirty="0" smtClean="0"/>
              <a:t>(</a:t>
            </a:r>
            <a:r>
              <a:rPr lang="he-IL" sz="1800" b="1" dirty="0" smtClean="0"/>
              <a:t>רצון</a:t>
            </a:r>
            <a:r>
              <a:rPr lang="he-IL" sz="1800" dirty="0" smtClean="0"/>
              <a:t> </a:t>
            </a:r>
            <a:r>
              <a:rPr lang="he-IL" sz="1800" dirty="0"/>
              <a:t>או תכלית): מה החתול רוצה להשיג כשהוא משייף את ציפורניו? (והאם יש לנו רצונות דומים? ובמה הם שונים?)</a:t>
            </a:r>
          </a:p>
          <a:p>
            <a:pPr lvl="0" algn="r">
              <a:spcBef>
                <a:spcPts val="0"/>
              </a:spcBef>
            </a:pPr>
            <a:r>
              <a:rPr lang="he-IL" sz="1200" dirty="0"/>
              <a:t>להקל אי-נוחות בכפות הרגליים כשציפורניים מתחילות להתקלף; יש לו דחף חזק לשייף ציפורניים כשהוא רואה עץ מתאים; הוא רוצה לסמן שהמקום הזה שלו, במיוחד כמוקדי קונפליקט; הוא רוצה להתמתח; הוא רוצה לפרוק מתח.   </a:t>
            </a:r>
          </a:p>
          <a:p>
            <a:pPr lvl="0" algn="r">
              <a:spcBef>
                <a:spcPts val="600"/>
              </a:spcBef>
            </a:pPr>
            <a:r>
              <a:rPr lang="he-IL" sz="1800" dirty="0" smtClean="0"/>
              <a:t>(</a:t>
            </a:r>
            <a:r>
              <a:rPr lang="he-IL" sz="1800" b="1" dirty="0" smtClean="0"/>
              <a:t>הרגשה</a:t>
            </a:r>
            <a:r>
              <a:rPr lang="he-IL" sz="1800" dirty="0" smtClean="0"/>
              <a:t> </a:t>
            </a:r>
            <a:r>
              <a:rPr lang="he-IL" sz="1800" dirty="0"/>
              <a:t>או חוויה): מה החתול מרגיש כשהוא משייף ציפורניים </a:t>
            </a:r>
            <a:r>
              <a:rPr lang="he-IL" sz="1800" dirty="0" smtClean="0"/>
              <a:t>– וגם לפני כן ולאחר </a:t>
            </a:r>
            <a:r>
              <a:rPr lang="he-IL" sz="1800" dirty="0"/>
              <a:t>מכן? (והאם יש לנו רגשות דומים? ובמה הם שונים?)</a:t>
            </a:r>
          </a:p>
          <a:p>
            <a:pPr lvl="0" algn="r">
              <a:spcBef>
                <a:spcPts val="0"/>
              </a:spcBef>
            </a:pPr>
            <a:r>
              <a:rPr lang="he-IL" sz="1200" dirty="0"/>
              <a:t>החתול שקוע </a:t>
            </a:r>
            <a:r>
              <a:rPr lang="he-IL" sz="1200" dirty="0" smtClean="0"/>
              <a:t>בשיוף – כלומר </a:t>
            </a:r>
            <a:r>
              <a:rPr lang="he-IL" sz="1200" dirty="0"/>
              <a:t>זה חשוב לו, והוא מביע סיפוק כמו אחרי התמתחות; החתול חושש.</a:t>
            </a:r>
          </a:p>
          <a:p>
            <a:pPr lvl="0" algn="r">
              <a:spcBef>
                <a:spcPts val="600"/>
              </a:spcBef>
            </a:pPr>
            <a:r>
              <a:rPr lang="he-IL" sz="1800" dirty="0" smtClean="0"/>
              <a:t>(</a:t>
            </a:r>
            <a:r>
              <a:rPr lang="he-IL" sz="1800" b="1" dirty="0" smtClean="0"/>
              <a:t>מניעה</a:t>
            </a:r>
            <a:r>
              <a:rPr lang="he-IL" sz="1800" dirty="0" smtClean="0"/>
              <a:t> </a:t>
            </a:r>
            <a:r>
              <a:rPr lang="he-IL" sz="1800" dirty="0"/>
              <a:t>או תסכול): איך יתנהג וירגיש חתול שמונעים ממנו לשייף ציפורניים, למשל כשהחתול נמצא בבית שאין בו רהיטי עץ?</a:t>
            </a:r>
          </a:p>
          <a:p>
            <a:pPr lvl="0" algn="r">
              <a:spcBef>
                <a:spcPts val="0"/>
              </a:spcBef>
            </a:pPr>
            <a:r>
              <a:rPr lang="he-IL" sz="1200" dirty="0"/>
              <a:t>הוא לא יוותר אלא ינסה לשייף ציפורניים על כל חפץ המזכיר עץ. אפשר להעביר את השאלה ליומן מעקב אחר חתול מחמד, אך ללא שום ניסוי הכרוך </a:t>
            </a:r>
            <a:r>
              <a:rPr lang="he-IL" sz="1200" dirty="0" smtClean="0"/>
              <a:t>בחסימה או בסילוק של משטחי שיוף קיימים. </a:t>
            </a:r>
            <a:endParaRPr lang="he-IL" sz="1200" dirty="0"/>
          </a:p>
          <a:p>
            <a:pPr lvl="0" algn="r">
              <a:spcBef>
                <a:spcPts val="600"/>
              </a:spcBef>
            </a:pPr>
            <a:r>
              <a:rPr lang="he-IL" sz="1800" dirty="0" smtClean="0"/>
              <a:t>(</a:t>
            </a:r>
            <a:r>
              <a:rPr lang="he-IL" sz="1800" b="1" dirty="0" smtClean="0"/>
              <a:t>התערבות</a:t>
            </a:r>
            <a:r>
              <a:rPr lang="he-IL" sz="1800" dirty="0" smtClean="0"/>
              <a:t> </a:t>
            </a:r>
            <a:r>
              <a:rPr lang="he-IL" sz="1800" dirty="0"/>
              <a:t>או תחליף): במקום </a:t>
            </a:r>
            <a:r>
              <a:rPr lang="he-IL" sz="1800" dirty="0" smtClean="0"/>
              <a:t>ללא </a:t>
            </a:r>
            <a:r>
              <a:rPr lang="he-IL" sz="1800" dirty="0"/>
              <a:t>עצים, איך </a:t>
            </a:r>
            <a:r>
              <a:rPr lang="he-IL" sz="1800" dirty="0" smtClean="0"/>
              <a:t>אפשר </a:t>
            </a:r>
            <a:r>
              <a:rPr lang="he-IL" sz="1800" dirty="0"/>
              <a:t>לעזור לחתול לבצע התנהגות העונה על </a:t>
            </a:r>
            <a:r>
              <a:rPr lang="he-IL" sz="1800" dirty="0" smtClean="0"/>
              <a:t>הצורך </a:t>
            </a:r>
            <a:r>
              <a:rPr lang="he-IL" sz="1800" dirty="0"/>
              <a:t>שלו בשיוף ציפורניים?</a:t>
            </a:r>
          </a:p>
          <a:p>
            <a:pPr lvl="0" algn="r">
              <a:spcBef>
                <a:spcPts val="0"/>
              </a:spcBef>
            </a:pPr>
            <a:r>
              <a:rPr lang="he-IL" sz="1200" dirty="0"/>
              <a:t>אפשר להתקין </a:t>
            </a:r>
            <a:r>
              <a:rPr lang="he-IL" sz="1200" dirty="0" smtClean="0"/>
              <a:t>עבורו </a:t>
            </a:r>
            <a:r>
              <a:rPr lang="he-IL" sz="1200" dirty="0"/>
              <a:t>משטחים המתאימים לחידוד ציפורניים, כמו משטחי גירוד מקרטון או לוחות מצופים שטיח, ובלבד שהמשטחים האלה יציבים. אפשר להעביר את השאלה ליומן מעקב אחר חתול מחמד, עם ניסוי בהצבת משטחי שיוף מסוגים שונים; אפשר לערוך ניסוי בהצבת משטחי שיוף גם לחתולים חופשיים.</a:t>
            </a:r>
            <a:endParaRPr lang="he-IL" sz="1200" dirty="0">
              <a:latin typeface="Arial" panose="020B0604020202020204" pitchFamily="34" charset="0"/>
            </a:endParaRPr>
          </a:p>
        </p:txBody>
      </p:sp>
      <p:sp>
        <p:nvSpPr>
          <p:cNvPr id="11" name="TextBox 10"/>
          <p:cNvSpPr txBox="1"/>
          <p:nvPr/>
        </p:nvSpPr>
        <p:spPr>
          <a:xfrm>
            <a:off x="2492539" y="6540001"/>
            <a:ext cx="3265117" cy="276999"/>
          </a:xfrm>
          <a:prstGeom prst="rect">
            <a:avLst/>
          </a:prstGeom>
          <a:noFill/>
        </p:spPr>
        <p:txBody>
          <a:bodyPr wrap="square" rtlCol="1">
            <a:spAutoFit/>
          </a:bodyPr>
          <a:lstStyle/>
          <a:p>
            <a:pPr algn="l" rtl="0"/>
            <a:r>
              <a:rPr lang="en-US" sz="1200" dirty="0" smtClean="0">
                <a:hlinkClick r:id="rId3"/>
              </a:rPr>
              <a:t>Photo: Jo Hicks, </a:t>
            </a:r>
            <a:r>
              <a:rPr lang="en-US" sz="1200" dirty="0" err="1" smtClean="0">
                <a:hlinkClick r:id="rId3"/>
              </a:rPr>
              <a:t>flickr</a:t>
            </a:r>
            <a:endParaRPr lang="he-IL" sz="1200" dirty="0"/>
          </a:p>
        </p:txBody>
      </p:sp>
      <p:sp>
        <p:nvSpPr>
          <p:cNvPr id="3" name="כותרת משנה 2"/>
          <p:cNvSpPr>
            <a:spLocks noGrp="1"/>
          </p:cNvSpPr>
          <p:nvPr>
            <p:ph type="subTitle" idx="1"/>
          </p:nvPr>
        </p:nvSpPr>
        <p:spPr>
          <a:xfrm>
            <a:off x="5651155" y="954222"/>
            <a:ext cx="3356021" cy="5832000"/>
          </a:xfrm>
          <a:prstGeom prst="roundRect">
            <a:avLst/>
          </a:prstGeom>
          <a:solidFill>
            <a:schemeClr val="bg1"/>
          </a:solidFill>
        </p:spPr>
        <p:txBody>
          <a:bodyPr>
            <a:noAutofit/>
          </a:bodyPr>
          <a:lstStyle/>
          <a:p>
            <a:pPr>
              <a:lnSpc>
                <a:spcPct val="150000"/>
              </a:lnSpc>
              <a:spcBef>
                <a:spcPts val="0"/>
              </a:spcBef>
            </a:pPr>
            <a:r>
              <a:rPr lang="he-IL" sz="1400" u="sng" dirty="0" smtClean="0"/>
              <a:t>ארבע השאלות של </a:t>
            </a:r>
            <a:r>
              <a:rPr lang="he-IL" sz="1400" u="sng" dirty="0" err="1" smtClean="0"/>
              <a:t>טינברגן</a:t>
            </a:r>
            <a:endParaRPr lang="en-US" sz="1400" dirty="0"/>
          </a:p>
          <a:p>
            <a:pPr lvl="0" algn="r">
              <a:spcBef>
                <a:spcPts val="600"/>
              </a:spcBef>
            </a:pPr>
            <a:r>
              <a:rPr lang="he-IL" sz="1800" dirty="0">
                <a:latin typeface="Arial" panose="020B0604020202020204" pitchFamily="34" charset="0"/>
                <a:cs typeface="Arial" panose="020B0604020202020204" pitchFamily="34" charset="0"/>
              </a:rPr>
              <a:t>(</a:t>
            </a:r>
            <a:r>
              <a:rPr lang="he-IL" sz="1800" b="1" dirty="0">
                <a:latin typeface="Arial" panose="020B0604020202020204" pitchFamily="34" charset="0"/>
                <a:cs typeface="Arial" panose="020B0604020202020204" pitchFamily="34" charset="0"/>
              </a:rPr>
              <a:t>פונקציה</a:t>
            </a:r>
            <a:r>
              <a:rPr lang="he-IL" sz="1800" dirty="0">
                <a:latin typeface="Arial" panose="020B0604020202020204" pitchFamily="34" charset="0"/>
                <a:cs typeface="Arial" panose="020B0604020202020204" pitchFamily="34" charset="0"/>
              </a:rPr>
              <a:t> או הסתגלות): במה שיוף הציפורניים עוזר לחתול להסתדר טוב יותר בחיי </a:t>
            </a:r>
            <a:r>
              <a:rPr lang="he-IL" sz="1800" dirty="0" smtClean="0">
                <a:latin typeface="Arial" panose="020B0604020202020204" pitchFamily="34" charset="0"/>
                <a:cs typeface="Arial" panose="020B0604020202020204" pitchFamily="34" charset="0"/>
              </a:rPr>
              <a:t>היום-יום שלו?</a:t>
            </a:r>
            <a:endParaRPr lang="en-US" sz="1800" dirty="0">
              <a:latin typeface="Arial" panose="020B0604020202020204" pitchFamily="34" charset="0"/>
              <a:cs typeface="Arial" panose="020B0604020202020204" pitchFamily="34" charset="0"/>
            </a:endParaRPr>
          </a:p>
          <a:p>
            <a:pPr algn="r">
              <a:spcBef>
                <a:spcPts val="0"/>
              </a:spcBef>
            </a:pPr>
            <a:r>
              <a:rPr lang="he-IL" sz="1200" dirty="0">
                <a:latin typeface="Arial" panose="020B0604020202020204" pitchFamily="34" charset="0"/>
                <a:cs typeface="Arial" panose="020B0604020202020204" pitchFamily="34" charset="0"/>
              </a:rPr>
              <a:t>החתול נפטר מחלקי ציפורן מתים, והודות לכך הוא יכול לטפס ולצוד טוב יותר; הוא משאיר על משטח השיוף סימן ריח שמרחיק חתולים אחרים.</a:t>
            </a:r>
            <a:endParaRPr lang="en-US" sz="1200" dirty="0">
              <a:latin typeface="Arial" panose="020B0604020202020204" pitchFamily="34" charset="0"/>
              <a:cs typeface="Arial" panose="020B0604020202020204" pitchFamily="34" charset="0"/>
            </a:endParaRPr>
          </a:p>
          <a:p>
            <a:pPr lvl="0" algn="r">
              <a:spcBef>
                <a:spcPts val="600"/>
              </a:spcBef>
            </a:pPr>
            <a:r>
              <a:rPr lang="he-IL" sz="1800" dirty="0">
                <a:latin typeface="Arial" panose="020B0604020202020204" pitchFamily="34" charset="0"/>
                <a:cs typeface="Arial" panose="020B0604020202020204" pitchFamily="34" charset="0"/>
              </a:rPr>
              <a:t>(</a:t>
            </a:r>
            <a:r>
              <a:rPr lang="he-IL" sz="1800" b="1" dirty="0">
                <a:latin typeface="Arial" panose="020B0604020202020204" pitchFamily="34" charset="0"/>
                <a:cs typeface="Arial" panose="020B0604020202020204" pitchFamily="34" charset="0"/>
              </a:rPr>
              <a:t>אבולוציה</a:t>
            </a:r>
            <a:r>
              <a:rPr lang="he-IL" sz="1800" dirty="0">
                <a:latin typeface="Arial" panose="020B0604020202020204" pitchFamily="34" charset="0"/>
                <a:cs typeface="Arial" panose="020B0604020202020204" pitchFamily="34" charset="0"/>
              </a:rPr>
              <a:t> או </a:t>
            </a:r>
            <a:r>
              <a:rPr lang="he-IL" sz="1800" dirty="0" err="1">
                <a:latin typeface="Arial" panose="020B0604020202020204" pitchFamily="34" charset="0"/>
                <a:cs typeface="Arial" panose="020B0604020202020204" pitchFamily="34" charset="0"/>
              </a:rPr>
              <a:t>פילוגניה</a:t>
            </a:r>
            <a:r>
              <a:rPr lang="he-IL" sz="1800" dirty="0">
                <a:latin typeface="Arial" panose="020B0604020202020204" pitchFamily="34" charset="0"/>
                <a:cs typeface="Arial" panose="020B0604020202020204" pitchFamily="34" charset="0"/>
              </a:rPr>
              <a:t>): (כיצד התפתח שיוף הציפורניים בתהליך הברירה הטבעית?) </a:t>
            </a:r>
            <a:endParaRPr lang="en-US" sz="1800" dirty="0">
              <a:latin typeface="Arial" panose="020B0604020202020204" pitchFamily="34" charset="0"/>
              <a:cs typeface="Arial" panose="020B0604020202020204" pitchFamily="34" charset="0"/>
            </a:endParaRPr>
          </a:p>
          <a:p>
            <a:pPr algn="r">
              <a:spcBef>
                <a:spcPts val="0"/>
              </a:spcBef>
            </a:pPr>
            <a:r>
              <a:rPr lang="he-IL" sz="1200" dirty="0">
                <a:latin typeface="Arial" panose="020B0604020202020204" pitchFamily="34" charset="0"/>
                <a:cs typeface="Arial" panose="020B0604020202020204" pitchFamily="34" charset="0"/>
              </a:rPr>
              <a:t>לא מתאים לבית-הספר </a:t>
            </a:r>
            <a:r>
              <a:rPr lang="he-IL" sz="1200" dirty="0" smtClean="0">
                <a:latin typeface="Arial" panose="020B0604020202020204" pitchFamily="34" charset="0"/>
                <a:cs typeface="Arial" panose="020B0604020202020204" pitchFamily="34" charset="0"/>
              </a:rPr>
              <a:t>היסודי?</a:t>
            </a:r>
            <a:endParaRPr lang="en-US" sz="1200" dirty="0">
              <a:latin typeface="Arial" panose="020B0604020202020204" pitchFamily="34" charset="0"/>
              <a:cs typeface="Arial" panose="020B0604020202020204" pitchFamily="34" charset="0"/>
            </a:endParaRPr>
          </a:p>
          <a:p>
            <a:pPr lvl="0" algn="r">
              <a:spcBef>
                <a:spcPts val="600"/>
              </a:spcBef>
            </a:pPr>
            <a:r>
              <a:rPr lang="he-IL" sz="1800" dirty="0">
                <a:latin typeface="Arial" panose="020B0604020202020204" pitchFamily="34" charset="0"/>
                <a:cs typeface="Arial" panose="020B0604020202020204" pitchFamily="34" charset="0"/>
              </a:rPr>
              <a:t>(</a:t>
            </a:r>
            <a:r>
              <a:rPr lang="he-IL" sz="1800" b="1" dirty="0" smtClean="0">
                <a:latin typeface="Arial" panose="020B0604020202020204" pitchFamily="34" charset="0"/>
                <a:cs typeface="Arial" panose="020B0604020202020204" pitchFamily="34" charset="0"/>
              </a:rPr>
              <a:t>סיבה</a:t>
            </a:r>
            <a:r>
              <a:rPr lang="he-IL" sz="1800" dirty="0" smtClean="0">
                <a:latin typeface="Arial" panose="020B0604020202020204" pitchFamily="34" charset="0"/>
                <a:cs typeface="Arial" panose="020B0604020202020204" pitchFamily="34" charset="0"/>
              </a:rPr>
              <a:t> </a:t>
            </a:r>
            <a:r>
              <a:rPr lang="he-IL" sz="1800" dirty="0">
                <a:latin typeface="Arial" panose="020B0604020202020204" pitchFamily="34" charset="0"/>
                <a:cs typeface="Arial" panose="020B0604020202020204" pitchFamily="34" charset="0"/>
              </a:rPr>
              <a:t>או מנגנון): </a:t>
            </a:r>
            <a:r>
              <a:rPr lang="he-IL" sz="1800" dirty="0" smtClean="0">
                <a:latin typeface="Arial" panose="020B0604020202020204" pitchFamily="34" charset="0"/>
                <a:cs typeface="Arial" panose="020B0604020202020204" pitchFamily="34" charset="0"/>
              </a:rPr>
              <a:t>מה הפעיל אצל החתול את תגובת השיוף – איזה משטח (ומנגנון פיזיולוגי)?</a:t>
            </a:r>
            <a:r>
              <a:rPr lang="he-IL" sz="1800" b="1"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algn="r">
              <a:spcBef>
                <a:spcPts val="0"/>
              </a:spcBef>
            </a:pPr>
            <a:r>
              <a:rPr lang="he-IL" sz="1200" dirty="0" smtClean="0">
                <a:latin typeface="Arial" panose="020B0604020202020204" pitchFamily="34" charset="0"/>
                <a:cs typeface="Arial" panose="020B0604020202020204" pitchFamily="34" charset="0"/>
              </a:rPr>
              <a:t>משטח במיקום ובמרקם מתאימים (אפיון המנגנון לא </a:t>
            </a:r>
            <a:r>
              <a:rPr lang="he-IL" sz="1200" dirty="0">
                <a:latin typeface="Arial" panose="020B0604020202020204" pitchFamily="34" charset="0"/>
                <a:cs typeface="Arial" panose="020B0604020202020204" pitchFamily="34" charset="0"/>
              </a:rPr>
              <a:t>מתאים לבית-הספר </a:t>
            </a:r>
            <a:r>
              <a:rPr lang="he-IL" sz="1200" dirty="0" smtClean="0">
                <a:latin typeface="Arial" panose="020B0604020202020204" pitchFamily="34" charset="0"/>
                <a:cs typeface="Arial" panose="020B0604020202020204" pitchFamily="34" charset="0"/>
              </a:rPr>
              <a:t>היסודי?)</a:t>
            </a:r>
            <a:endParaRPr lang="en-US" sz="1200" dirty="0">
              <a:latin typeface="Arial" panose="020B0604020202020204" pitchFamily="34" charset="0"/>
              <a:cs typeface="Arial" panose="020B0604020202020204" pitchFamily="34" charset="0"/>
            </a:endParaRPr>
          </a:p>
          <a:p>
            <a:pPr lvl="0" algn="r">
              <a:spcBef>
                <a:spcPts val="600"/>
              </a:spcBef>
            </a:pPr>
            <a:r>
              <a:rPr lang="he-IL" sz="1800" dirty="0">
                <a:latin typeface="Arial" panose="020B0604020202020204" pitchFamily="34" charset="0"/>
                <a:cs typeface="Arial" panose="020B0604020202020204" pitchFamily="34" charset="0"/>
              </a:rPr>
              <a:t>(</a:t>
            </a:r>
            <a:r>
              <a:rPr lang="he-IL" sz="1800" b="1" dirty="0">
                <a:latin typeface="Arial" panose="020B0604020202020204" pitchFamily="34" charset="0"/>
                <a:cs typeface="Arial" panose="020B0604020202020204" pitchFamily="34" charset="0"/>
              </a:rPr>
              <a:t>התפתחות</a:t>
            </a:r>
            <a:r>
              <a:rPr lang="he-IL" sz="1800" dirty="0">
                <a:latin typeface="Arial" panose="020B0604020202020204" pitchFamily="34" charset="0"/>
                <a:cs typeface="Arial" panose="020B0604020202020204" pitchFamily="34" charset="0"/>
              </a:rPr>
              <a:t> או </a:t>
            </a:r>
            <a:r>
              <a:rPr lang="he-IL" sz="1800" dirty="0" err="1">
                <a:latin typeface="Arial" panose="020B0604020202020204" pitchFamily="34" charset="0"/>
                <a:cs typeface="Arial" panose="020B0604020202020204" pitchFamily="34" charset="0"/>
              </a:rPr>
              <a:t>אונטוגניה</a:t>
            </a:r>
            <a:r>
              <a:rPr lang="he-IL" sz="1800" dirty="0">
                <a:latin typeface="Arial" panose="020B0604020202020204" pitchFamily="34" charset="0"/>
                <a:cs typeface="Arial" panose="020B0604020202020204" pitchFamily="34" charset="0"/>
              </a:rPr>
              <a:t>): כיצד התפתח שיוף הציפורניים בחייו של החתול הזה?</a:t>
            </a:r>
            <a:endParaRPr lang="en-US" sz="1800" dirty="0">
              <a:latin typeface="Arial" panose="020B0604020202020204" pitchFamily="34" charset="0"/>
              <a:cs typeface="Arial" panose="020B0604020202020204" pitchFamily="34" charset="0"/>
            </a:endParaRPr>
          </a:p>
          <a:p>
            <a:pPr algn="r">
              <a:spcBef>
                <a:spcPts val="0"/>
              </a:spcBef>
            </a:pPr>
            <a:r>
              <a:rPr lang="he-IL" sz="1200" dirty="0">
                <a:latin typeface="Arial" panose="020B0604020202020204" pitchFamily="34" charset="0"/>
                <a:cs typeface="Arial" panose="020B0604020202020204" pitchFamily="34" charset="0"/>
              </a:rPr>
              <a:t>השאלה עשויה להתאים לבית-הספר היסודי, בתנאי שהחתול מוכר במשך </a:t>
            </a:r>
            <a:r>
              <a:rPr lang="he-IL" sz="1200" dirty="0" smtClean="0">
                <a:latin typeface="Arial" panose="020B0604020202020204" pitchFamily="34" charset="0"/>
                <a:cs typeface="Arial" panose="020B0604020202020204" pitchFamily="34" charset="0"/>
              </a:rPr>
              <a:t>זמן רב. </a:t>
            </a:r>
            <a:r>
              <a:rPr lang="he-IL" sz="1200" dirty="0">
                <a:latin typeface="Arial" panose="020B0604020202020204" pitchFamily="34" charset="0"/>
                <a:cs typeface="Arial" panose="020B0604020202020204" pitchFamily="34" charset="0"/>
              </a:rPr>
              <a:t>אפשר להעביר את השאלה ליומן מעקב אחר חתול מחמד, כמיזם מתמשך.</a:t>
            </a:r>
            <a:endParaRPr lang="en-US" sz="1200" dirty="0">
              <a:latin typeface="Arial" panose="020B0604020202020204" pitchFamily="34" charset="0"/>
              <a:cs typeface="Arial" panose="020B0604020202020204" pitchFamily="34" charset="0"/>
            </a:endParaRPr>
          </a:p>
        </p:txBody>
      </p:sp>
      <p:sp>
        <p:nvSpPr>
          <p:cNvPr id="2" name="כותרת 1"/>
          <p:cNvSpPr>
            <a:spLocks noGrp="1"/>
          </p:cNvSpPr>
          <p:nvPr>
            <p:ph type="ctrTitle"/>
          </p:nvPr>
        </p:nvSpPr>
        <p:spPr>
          <a:xfrm>
            <a:off x="854676" y="130439"/>
            <a:ext cx="7452000" cy="881449"/>
          </a:xfrm>
          <a:prstGeom prst="roundRect">
            <a:avLst/>
          </a:prstGeom>
          <a:solidFill>
            <a:schemeClr val="bg1"/>
          </a:solidFill>
          <a:effectLst>
            <a:outerShdw blurRad="50800" dist="38100" dir="5400000" algn="t" rotWithShape="0">
              <a:srgbClr val="DEF1EC"/>
            </a:outerShdw>
          </a:effectLst>
        </p:spPr>
        <p:txBody>
          <a:bodyPr>
            <a:normAutofit fontScale="90000"/>
          </a:bodyPr>
          <a:lstStyle/>
          <a:p>
            <a:r>
              <a:rPr lang="he-IL" sz="1800" dirty="0" smtClean="0">
                <a:solidFill>
                  <a:srgbClr val="C00000"/>
                </a:solidFill>
                <a:cs typeface="+mn-cs"/>
              </a:rPr>
              <a:t>תרגיל </a:t>
            </a:r>
            <a:r>
              <a:rPr lang="he-IL" sz="1800" dirty="0">
                <a:solidFill>
                  <a:srgbClr val="C00000"/>
                </a:solidFill>
                <a:cs typeface="+mn-cs"/>
              </a:rPr>
              <a:t>לבית-הספר </a:t>
            </a:r>
            <a:r>
              <a:rPr lang="he-IL" sz="1800" dirty="0" smtClean="0">
                <a:solidFill>
                  <a:srgbClr val="C00000"/>
                </a:solidFill>
                <a:cs typeface="+mn-cs"/>
              </a:rPr>
              <a:t>היסודי:</a:t>
            </a:r>
            <a:r>
              <a:rPr lang="en-US" sz="1800" dirty="0" smtClean="0">
                <a:solidFill>
                  <a:srgbClr val="C00000"/>
                </a:solidFill>
                <a:cs typeface="+mn-cs"/>
              </a:rPr>
              <a:t> </a:t>
            </a:r>
            <a:r>
              <a:rPr lang="he-IL" sz="2300" dirty="0" smtClean="0">
                <a:solidFill>
                  <a:srgbClr val="C00000"/>
                </a:solidFill>
                <a:cs typeface="+mn-cs"/>
              </a:rPr>
              <a:t>תצפית </a:t>
            </a:r>
            <a:r>
              <a:rPr lang="he-IL" sz="2300" dirty="0">
                <a:solidFill>
                  <a:srgbClr val="C00000"/>
                </a:solidFill>
                <a:cs typeface="+mn-cs"/>
              </a:rPr>
              <a:t>בחתולים חופשיים באזור בית-הספר</a:t>
            </a:r>
            <a:r>
              <a:rPr lang="en-US" sz="2400" dirty="0">
                <a:solidFill>
                  <a:srgbClr val="C00000"/>
                </a:solidFill>
                <a:cs typeface="+mn-cs"/>
              </a:rPr>
              <a:t/>
            </a:r>
            <a:br>
              <a:rPr lang="en-US" sz="2400" dirty="0">
                <a:solidFill>
                  <a:srgbClr val="C00000"/>
                </a:solidFill>
                <a:cs typeface="+mn-cs"/>
              </a:rPr>
            </a:br>
            <a:r>
              <a:rPr lang="he-IL" sz="1800" dirty="0">
                <a:cs typeface="+mn-cs"/>
              </a:rPr>
              <a:t>התנהגות לדוגמה: החתול משייף ציפורניים בקביעות על גזע קטן</a:t>
            </a:r>
            <a:r>
              <a:rPr lang="he-IL" sz="1800" dirty="0" smtClean="0">
                <a:cs typeface="+mn-cs"/>
              </a:rPr>
              <a:t>.</a:t>
            </a:r>
            <a:br>
              <a:rPr lang="he-IL" sz="1800" dirty="0" smtClean="0">
                <a:cs typeface="+mn-cs"/>
              </a:rPr>
            </a:br>
            <a:r>
              <a:rPr lang="he-IL" sz="1800" dirty="0" smtClean="0">
                <a:cs typeface="+mn-cs"/>
              </a:rPr>
              <a:t>שאלות </a:t>
            </a:r>
            <a:r>
              <a:rPr lang="he-IL" sz="1800" dirty="0">
                <a:cs typeface="+mn-cs"/>
              </a:rPr>
              <a:t>ממוקדות ותשובות משוערות</a:t>
            </a:r>
            <a:r>
              <a:rPr lang="he-IL" sz="1800" dirty="0" smtClean="0">
                <a:cs typeface="+mn-cs"/>
              </a:rPr>
              <a:t>. </a:t>
            </a:r>
            <a:r>
              <a:rPr lang="he-IL" sz="1600" dirty="0">
                <a:cs typeface="+mn-cs"/>
              </a:rPr>
              <a:t>(</a:t>
            </a:r>
            <a:r>
              <a:rPr lang="he-IL" sz="1600" dirty="0">
                <a:cs typeface="+mn-cs"/>
                <a:hlinkClick r:id="rId4"/>
              </a:rPr>
              <a:t>סרטון המחשה</a:t>
            </a:r>
            <a:r>
              <a:rPr lang="he-IL" sz="1600" dirty="0">
                <a:cs typeface="+mn-cs"/>
              </a:rPr>
              <a:t>; </a:t>
            </a:r>
            <a:r>
              <a:rPr lang="he-IL" sz="1600" dirty="0">
                <a:cs typeface="+mn-cs"/>
                <a:hlinkClick r:id="rId5"/>
              </a:rPr>
              <a:t>מקור עממי</a:t>
            </a:r>
            <a:r>
              <a:rPr lang="he-IL" sz="1600" dirty="0">
                <a:cs typeface="+mn-cs"/>
              </a:rPr>
              <a:t>).</a:t>
            </a:r>
            <a:r>
              <a:rPr lang="he-IL" sz="1800" dirty="0">
                <a:cs typeface="+mn-cs"/>
              </a:rPr>
              <a:t> </a:t>
            </a:r>
          </a:p>
        </p:txBody>
      </p:sp>
      <p:sp>
        <p:nvSpPr>
          <p:cNvPr id="8" name="TextBox 7"/>
          <p:cNvSpPr txBox="1"/>
          <p:nvPr/>
        </p:nvSpPr>
        <p:spPr>
          <a:xfrm rot="16200000">
            <a:off x="-646040" y="819037"/>
            <a:ext cx="1655806" cy="215444"/>
          </a:xfrm>
          <a:prstGeom prst="rect">
            <a:avLst/>
          </a:prstGeom>
          <a:noFill/>
        </p:spPr>
        <p:txBody>
          <a:bodyPr wrap="square" rtlCol="1">
            <a:spAutoFit/>
          </a:bodyPr>
          <a:lstStyle/>
          <a:p>
            <a:r>
              <a:rPr lang="he-IL" sz="800" dirty="0" smtClean="0">
                <a:solidFill>
                  <a:srgbClr val="75C5B0"/>
                </a:solidFill>
              </a:rPr>
              <a:t>ד"ר אריאל </a:t>
            </a:r>
            <a:r>
              <a:rPr lang="he-IL" sz="800" dirty="0" err="1" smtClean="0">
                <a:solidFill>
                  <a:srgbClr val="75C5B0"/>
                </a:solidFill>
              </a:rPr>
              <a:t>צבל</a:t>
            </a:r>
            <a:r>
              <a:rPr lang="he-IL" sz="800" dirty="0" smtClean="0">
                <a:solidFill>
                  <a:srgbClr val="75C5B0"/>
                </a:solidFill>
              </a:rPr>
              <a:t>, מכון אדם וחיה</a:t>
            </a:r>
            <a:endParaRPr lang="he-IL" sz="800" dirty="0">
              <a:solidFill>
                <a:srgbClr val="75C5B0"/>
              </a:solidFill>
            </a:endParaRPr>
          </a:p>
        </p:txBody>
      </p:sp>
    </p:spTree>
    <p:extLst>
      <p:ext uri="{BB962C8B-B14F-4D97-AF65-F5344CB8AC3E}">
        <p14:creationId xmlns:p14="http://schemas.microsoft.com/office/powerpoint/2010/main" val="227901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
                                            <p:txEl>
                                              <p:pRg st="7" end="7"/>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3" grpId="0" uiExpand="1" build="p" animBg="1"/>
    </p:bld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12006</TotalTime>
  <Words>2503</Words>
  <Application>Microsoft Office PowerPoint</Application>
  <PresentationFormat>‫הצגה על המסך (4:3)</PresentationFormat>
  <Paragraphs>113</Paragraphs>
  <Slides>8</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8</vt:i4>
      </vt:variant>
    </vt:vector>
  </HeadingPairs>
  <TitlesOfParts>
    <vt:vector size="13" baseType="lpstr">
      <vt:lpstr>Arial</vt:lpstr>
      <vt:lpstr>Calibri</vt:lpstr>
      <vt:lpstr>Calibri Light</vt:lpstr>
      <vt:lpstr>Times New Roman</vt:lpstr>
      <vt:lpstr>ערכת נושא Office</vt:lpstr>
      <vt:lpstr>מדע רווחת בעלי-החיים בבית-הספר היסודי</vt:lpstr>
      <vt:lpstr>פתיחה: סקר מהיר</vt:lpstr>
      <vt:lpstr>תמצית היחס לרגשות בעלי-חיים בתולדות המדע</vt:lpstr>
      <vt:lpstr>הוראה בנושא רגשות בעלי-חיים: הבעיה החינוכית</vt:lpstr>
      <vt:lpstr>הוראה בנושא רגשות בעלי-חיים: הבעיה החינוכית סיכום נושאים רלוונטיים לבעלי-חיים בלימודי המדעים לפי מפרט התוכן ליסודי, תשפ"ה; חט"ב; חטיבה עליונה (באתר משרד החינוך)</vt:lpstr>
      <vt:lpstr>מדע רווחת בעלי-החיים בחיות איתנו</vt:lpstr>
      <vt:lpstr>שאלות על התנהגות בעלי-החיים</vt:lpstr>
      <vt:lpstr>תרגיל לבית-הספר היסודי: תצפית בחתולים חופשיים באזור בית-הספר התנהגות לדוגמה: החתול משייף ציפורניים בקביעות על גזע קטן. שאלות ממוקדות ותשובות משוערות. (סרטון המחשה; מקור עממי).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מדע רווחת בעלי-החיים בבית-הספר היסודי</dc:title>
  <dc:creator>חשבון Microsoft</dc:creator>
  <cp:lastModifiedBy>חשבון Microsoft</cp:lastModifiedBy>
  <cp:revision>167</cp:revision>
  <dcterms:created xsi:type="dcterms:W3CDTF">2024-10-18T18:03:33Z</dcterms:created>
  <dcterms:modified xsi:type="dcterms:W3CDTF">2024-10-29T12:15:12Z</dcterms:modified>
</cp:coreProperties>
</file>